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embeddings/oleObject1.bin" ContentType="application/vnd.openxmlformats-officedocument.oleObject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embeddings/oleObject2.bin" ContentType="application/vnd.openxmlformats-officedocument.oleObject"/>
  <Override PartName="/ppt/notesSlides/notesSlide15.xml" ContentType="application/vnd.openxmlformats-officedocument.presentationml.notesSlide+xml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embeddings/oleObject5.bin" ContentType="application/vnd.openxmlformats-officedocument.oleObject"/>
  <Override PartName="/ppt/notesSlides/notesSlide20.xml" ContentType="application/vnd.openxmlformats-officedocument.presentationml.notesSlide+xml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notesSlides/notesSlide21.xml" ContentType="application/vnd.openxmlformats-officedocument.presentationml.notesSlide+xml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922" r:id="rId1"/>
  </p:sldMasterIdLst>
  <p:notesMasterIdLst>
    <p:notesMasterId r:id="rId56"/>
  </p:notesMasterIdLst>
  <p:handoutMasterIdLst>
    <p:handoutMasterId r:id="rId57"/>
  </p:handoutMasterIdLst>
  <p:sldIdLst>
    <p:sldId id="411" r:id="rId2"/>
    <p:sldId id="569" r:id="rId3"/>
    <p:sldId id="716" r:id="rId4"/>
    <p:sldId id="717" r:id="rId5"/>
    <p:sldId id="718" r:id="rId6"/>
    <p:sldId id="719" r:id="rId7"/>
    <p:sldId id="694" r:id="rId8"/>
    <p:sldId id="703" r:id="rId9"/>
    <p:sldId id="692" r:id="rId10"/>
    <p:sldId id="686" r:id="rId11"/>
    <p:sldId id="702" r:id="rId12"/>
    <p:sldId id="696" r:id="rId13"/>
    <p:sldId id="687" r:id="rId14"/>
    <p:sldId id="698" r:id="rId15"/>
    <p:sldId id="697" r:id="rId16"/>
    <p:sldId id="688" r:id="rId17"/>
    <p:sldId id="695" r:id="rId18"/>
    <p:sldId id="689" r:id="rId19"/>
    <p:sldId id="699" r:id="rId20"/>
    <p:sldId id="700" r:id="rId21"/>
    <p:sldId id="701" r:id="rId22"/>
    <p:sldId id="690" r:id="rId23"/>
    <p:sldId id="691" r:id="rId24"/>
    <p:sldId id="709" r:id="rId25"/>
    <p:sldId id="705" r:id="rId26"/>
    <p:sldId id="685" r:id="rId27"/>
    <p:sldId id="707" r:id="rId28"/>
    <p:sldId id="708" r:id="rId29"/>
    <p:sldId id="704" r:id="rId30"/>
    <p:sldId id="710" r:id="rId31"/>
    <p:sldId id="712" r:id="rId32"/>
    <p:sldId id="713" r:id="rId33"/>
    <p:sldId id="706" r:id="rId34"/>
    <p:sldId id="720" r:id="rId35"/>
    <p:sldId id="721" r:id="rId36"/>
    <p:sldId id="722" r:id="rId37"/>
    <p:sldId id="723" r:id="rId38"/>
    <p:sldId id="724" r:id="rId39"/>
    <p:sldId id="725" r:id="rId40"/>
    <p:sldId id="726" r:id="rId41"/>
    <p:sldId id="727" r:id="rId42"/>
    <p:sldId id="728" r:id="rId43"/>
    <p:sldId id="729" r:id="rId44"/>
    <p:sldId id="730" r:id="rId45"/>
    <p:sldId id="733" r:id="rId46"/>
    <p:sldId id="734" r:id="rId47"/>
    <p:sldId id="735" r:id="rId48"/>
    <p:sldId id="741" r:id="rId49"/>
    <p:sldId id="737" r:id="rId50"/>
    <p:sldId id="738" r:id="rId51"/>
    <p:sldId id="739" r:id="rId52"/>
    <p:sldId id="740" r:id="rId53"/>
    <p:sldId id="732" r:id="rId54"/>
    <p:sldId id="684" r:id="rId5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10" charset="0"/>
        <a:ea typeface="ＭＳ Ｐゴシック" pitchFamily="-110" charset="-128"/>
        <a:cs typeface="ＭＳ Ｐゴシック" pitchFamily="-110" charset="-128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10" charset="0"/>
        <a:ea typeface="ＭＳ Ｐゴシック" pitchFamily="-110" charset="-128"/>
        <a:cs typeface="ＭＳ Ｐゴシック" pitchFamily="-110" charset="-128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10" charset="0"/>
        <a:ea typeface="ＭＳ Ｐゴシック" pitchFamily="-110" charset="-128"/>
        <a:cs typeface="ＭＳ Ｐゴシック" pitchFamily="-110" charset="-128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10" charset="0"/>
        <a:ea typeface="ＭＳ Ｐゴシック" pitchFamily="-110" charset="-128"/>
        <a:cs typeface="ＭＳ Ｐゴシック" pitchFamily="-110" charset="-128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10" charset="0"/>
        <a:ea typeface="ＭＳ Ｐゴシック" pitchFamily="-110" charset="-128"/>
        <a:cs typeface="ＭＳ Ｐゴシック" pitchFamily="-110" charset="-128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pitchFamily="-110" charset="0"/>
        <a:ea typeface="ＭＳ Ｐゴシック" pitchFamily="-110" charset="-128"/>
        <a:cs typeface="ＭＳ Ｐゴシック" pitchFamily="-110" charset="-128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pitchFamily="-110" charset="0"/>
        <a:ea typeface="ＭＳ Ｐゴシック" pitchFamily="-110" charset="-128"/>
        <a:cs typeface="ＭＳ Ｐゴシック" pitchFamily="-110" charset="-128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pitchFamily="-110" charset="0"/>
        <a:ea typeface="ＭＳ Ｐゴシック" pitchFamily="-110" charset="-128"/>
        <a:cs typeface="ＭＳ Ｐゴシック" pitchFamily="-110" charset="-128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pitchFamily="-110" charset="0"/>
        <a:ea typeface="ＭＳ Ｐゴシック" pitchFamily="-110" charset="-128"/>
        <a:cs typeface="ＭＳ Ｐゴシック" pitchFamily="-110" charset="-128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73FF1D"/>
    <a:srgbClr val="162CFF"/>
    <a:srgbClr val="FF22FF"/>
    <a:srgbClr val="00B400"/>
    <a:srgbClr val="FF00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945" autoAdjust="0"/>
    <p:restoredTop sz="99671" autoAdjust="0"/>
  </p:normalViewPr>
  <p:slideViewPr>
    <p:cSldViewPr>
      <p:cViewPr>
        <p:scale>
          <a:sx n="121" d="100"/>
          <a:sy n="121" d="100"/>
        </p:scale>
        <p:origin x="-928" y="-3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2328"/>
    </p:cViewPr>
  </p:sorterViewPr>
  <p:notesViewPr>
    <p:cSldViewPr snapToGrid="0" snapToObjects="1">
      <p:cViewPr varScale="1">
        <p:scale>
          <a:sx n="119" d="100"/>
          <a:sy n="119" d="100"/>
        </p:scale>
        <p:origin x="-2152" y="-12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notesMaster" Target="notesMasters/notesMaster1.xml"/><Relationship Id="rId57" Type="http://schemas.openxmlformats.org/officeDocument/2006/relationships/handoutMaster" Target="handoutMasters/handoutMaster1.xml"/><Relationship Id="rId58" Type="http://schemas.openxmlformats.org/officeDocument/2006/relationships/printerSettings" Target="printerSettings/printerSettings1.bin"/><Relationship Id="rId59" Type="http://schemas.openxmlformats.org/officeDocument/2006/relationships/presProps" Target="pres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viewProps" Target="viewProps.xml"/><Relationship Id="rId61" Type="http://schemas.openxmlformats.org/officeDocument/2006/relationships/theme" Target="theme/theme1.xml"/><Relationship Id="rId6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Relationship Id="rId2" Type="http://schemas.openxmlformats.org/officeDocument/2006/relationships/image" Target="../media/image1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Relationship Id="rId2" Type="http://schemas.openxmlformats.org/officeDocument/2006/relationships/image" Target="../media/image19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Relationship Id="rId2" Type="http://schemas.openxmlformats.org/officeDocument/2006/relationships/image" Target="../media/image19.emf"/><Relationship Id="rId3" Type="http://schemas.openxmlformats.org/officeDocument/2006/relationships/image" Target="../media/image2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365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365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365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fld id="{E8A6F800-CDDD-F64D-8345-3276EAE11F4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20000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23.jpg>
</file>

<file path=ppt/media/image24.jpg>
</file>

<file path=ppt/media/image25.gif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fld id="{3B4B0FE2-7B5A-884A-8D74-6477543280B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85530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 pitchFamily="-112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1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10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11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12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13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14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15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16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17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18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19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2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20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21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22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23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24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25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26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27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28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29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3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30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31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32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33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7B1F10A8-D676-3041-B19D-F1ABFC39D202}" type="slidenum">
              <a:rPr lang="en-US" sz="1200"/>
              <a:pPr/>
              <a:t>34</a:t>
            </a:fld>
            <a:endParaRPr lang="en-US" sz="1200"/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Slide 7: GPS occultation forward operators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Non-local refractivity : (Sokolovskiy et al., MWR 133, 2200-2212)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NEED DETAILS OF ALGORITHM               step size???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upper limits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grid pictures for different latitudes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Three pictures exist: ~jla/talks_and_meetings/2009/ams/cam_gps_talk/gps_lat*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Expect minor differences with coarse grid, larger near poles</a:t>
            </a: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BD9891F2-6676-0549-BA17-F72EB0AAEB86}" type="slidenum">
              <a:rPr lang="en-US" sz="1200"/>
              <a:pPr/>
              <a:t>35</a:t>
            </a:fld>
            <a:endParaRPr lang="en-US" sz="1200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Slide 7: GPS occultation forward operators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Non-local refractivity : (Sokolovskiy et al., MWR 133, 2200-2212)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NEED DETAILS OF ALGORITHM               step size???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upper limits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grid pictures for different latitudes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Three pictures exist: ~jla/talks_and_meetings/2009/ams/cam_gps_talk/gps_lat*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Expect minor differences with coarse grid, larger near poles</a:t>
            </a: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135B88C6-7272-9145-98BD-CB52C78BBB44}" type="slidenum">
              <a:rPr lang="en-US" sz="1200"/>
              <a:pPr/>
              <a:t>36</a:t>
            </a:fld>
            <a:endParaRPr lang="en-US" sz="1200"/>
          </a:p>
        </p:txBody>
      </p:sp>
      <p:sp>
        <p:nvSpPr>
          <p:cNvPr id="737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Slide 7: GPS occultation forward operators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Non-local refractivity : (Sokolovskiy et al., MWR 133, 2200-2212)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NEED DETAILS OF ALGORITHM               step size???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upper limits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grid pictures for different latitudes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Three pictures exist: ~jla/talks_and_meetings/2009/ams/cam_gps_talk/gps_lat*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Expect minor differences with coarse grid, larger near poles</a:t>
            </a: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5E4E5422-069D-7A4F-A931-A56B7B2EFE08}" type="slidenum">
              <a:rPr lang="en-US" sz="1200"/>
              <a:pPr/>
              <a:t>37</a:t>
            </a:fld>
            <a:endParaRPr lang="en-US" sz="1200"/>
          </a:p>
        </p:txBody>
      </p:sp>
      <p:sp>
        <p:nvSpPr>
          <p:cNvPr id="75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Slide 7: GPS occultation forward operators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Non-local refractivity : (Sokolovskiy et al., MWR 133, 2200-2212)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NEED DETAILS OF ALGORITHM               step size???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upper limits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grid pictures for different latitudes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Three pictures exist: ~jla/talks_and_meetings/2009/ams/cam_gps_talk/gps_lat*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Expect minor differences with coarse grid, larger near poles</a:t>
            </a: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00457A8F-7DDA-B24C-971D-FD2E35DF2DE3}" type="slidenum">
              <a:rPr lang="en-US" sz="1200"/>
              <a:pPr/>
              <a:t>38</a:t>
            </a:fld>
            <a:endParaRPr lang="en-US" sz="1200"/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Slide 7: GPS occultation forward operators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Non-local refractivity : (Sokolovskiy et al., MWR 133, 2200-2212)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NEED DETAILS OF ALGORITHM               step size???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upper limits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grid pictures for different latitudes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Three pictures exist: ~jla/talks_and_meetings/2009/ams/cam_gps_talk/gps_lat*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Expect minor differences with coarse grid, larger near poles</a:t>
            </a: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38E3B990-E975-4045-A8C4-7CBC79C52161}" type="slidenum">
              <a:rPr lang="en-US" sz="1200"/>
              <a:pPr/>
              <a:t>39</a:t>
            </a:fld>
            <a:endParaRPr lang="en-US" sz="1200"/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Slide 7: GPS occultation forward operators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Non-local refractivity : (Sokolovskiy et al., MWR 133, 2200-2212)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NEED DETAILS OF ALGORITHM               step size???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upper limits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grid pictures for different latitudes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Three pictures exist: ~jla/talks_and_meetings/2009/ams/cam_gps_talk/gps_lat*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Expect minor differences with coarse grid, larger near poles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4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98EA2387-2895-9542-9483-BA9BDB18E2D9}" type="slidenum">
              <a:rPr lang="en-US" sz="1200"/>
              <a:pPr/>
              <a:t>40</a:t>
            </a:fld>
            <a:endParaRPr lang="en-US" sz="1200"/>
          </a:p>
        </p:txBody>
      </p:sp>
      <p:sp>
        <p:nvSpPr>
          <p:cNvPr id="81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Slide 7: GPS occultation forward operators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Non-local refractivity : (Sokolovskiy et al., MWR 133, 2200-2212)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NEED DETAILS OF ALGORITHM               step size???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upper limits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grid pictures for different latitudes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Three pictures exist: ~jla/talks_and_meetings/2009/ams/cam_gps_talk/gps_lat*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Expect minor differences with coarse grid, larger near poles</a:t>
            </a: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24EBDEF6-F262-174E-91B7-D86E9CED83DB}" type="slidenum">
              <a:rPr lang="en-US" sz="1200"/>
              <a:pPr/>
              <a:t>41</a:t>
            </a:fld>
            <a:endParaRPr lang="en-US" sz="1200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Slide 7: GPS occultation forward operators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Non-local refractivity : (Sokolovskiy et al., MWR 133, 2200-2212)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NEED DETAILS OF ALGORITHM               step size???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upper limits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grid pictures for different latitudes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Three pictures exist: ~jla/talks_and_meetings/2009/ams/cam_gps_talk/gps_lat*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Expect minor differences with coarse grid, larger near poles</a:t>
            </a: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DA43FC43-C6EA-9641-A039-F933BB879A38}" type="slidenum">
              <a:rPr lang="en-US" sz="1200"/>
              <a:pPr/>
              <a:t>42</a:t>
            </a:fld>
            <a:endParaRPr lang="en-US" sz="1200"/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Slide 7: GPS occultation forward operators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Non-local refractivity : (Sokolovskiy et al., MWR 133, 2200-2212)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NEED DETAILS OF ALGORITHM               step size???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upper limits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grid pictures for different latitudes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Three pictures exist: ~jla/talks_and_meetings/2009/ams/cam_gps_talk/gps_lat*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Expect minor differences with coarse grid, larger near poles</a:t>
            </a: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857D1A45-F771-1A49-B8B7-AD1E780EAC88}" type="slidenum">
              <a:rPr lang="en-US" sz="1200"/>
              <a:pPr/>
              <a:t>43</a:t>
            </a:fld>
            <a:endParaRPr lang="en-US" sz="120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Slide 7: GPS occultation forward operators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Non-local refractivity : (Sokolovskiy et al., MWR 133, 2200-2212)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NEED DETAILS OF ALGORITHM               step size???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upper limits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grid pictures for different latitudes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Three pictures exist: ~jla/talks_and_meetings/2009/ams/cam_gps_talk/gps_lat*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Expect minor differences with coarse grid, larger near poles</a:t>
            </a: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A60F4378-27D8-2643-BF35-232D7702A66A}" type="slidenum">
              <a:rPr lang="en-US" sz="1200"/>
              <a:pPr/>
              <a:t>44</a:t>
            </a:fld>
            <a:endParaRPr lang="en-US" sz="1200"/>
          </a:p>
        </p:txBody>
      </p:sp>
      <p:sp>
        <p:nvSpPr>
          <p:cNvPr id="901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Slide 7: GPS occultation forward operators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Non-local refractivity : (Sokolovskiy et al., MWR 133, 2200-2212)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NEED DETAILS OF ALGORITHM               step size???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upper limits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grid pictures for different latitudes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Three pictures exist: ~jla/talks_and_meetings/2009/ams/cam_gps_talk/gps_lat*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Expect minor differences with coarse grid, larger near poles</a:t>
            </a: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A60F4378-27D8-2643-BF35-232D7702A66A}" type="slidenum">
              <a:rPr lang="en-US" sz="1200"/>
              <a:pPr/>
              <a:t>45</a:t>
            </a:fld>
            <a:endParaRPr lang="en-US" sz="1200"/>
          </a:p>
        </p:txBody>
      </p:sp>
      <p:sp>
        <p:nvSpPr>
          <p:cNvPr id="901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Slide 7: GPS occultation forward operators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Non-local refractivity : (Sokolovskiy et al., MWR 133, 2200-2212)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NEED DETAILS OF ALGORITHM               step size???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upper limits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grid pictures for different latitudes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Three pictures exist: ~jla/talks_and_meetings/2009/ams/cam_gps_talk/gps_lat*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Expect minor differences with coarse grid, larger near poles</a:t>
            </a: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A60F4378-27D8-2643-BF35-232D7702A66A}" type="slidenum">
              <a:rPr lang="en-US" sz="1200"/>
              <a:pPr/>
              <a:t>46</a:t>
            </a:fld>
            <a:endParaRPr lang="en-US" sz="1200"/>
          </a:p>
        </p:txBody>
      </p:sp>
      <p:sp>
        <p:nvSpPr>
          <p:cNvPr id="901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Slide 7: GPS occultation forward operators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Non-local refractivity : (Sokolovskiy et al., MWR 133, 2200-2212)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NEED DETAILS OF ALGORITHM               step size???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upper limits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grid pictures for different latitudes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Three pictures exist: ~jla/talks_and_meetings/2009/ams/cam_gps_talk/gps_lat*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Expect minor differences with coarse grid, larger near poles</a:t>
            </a: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A60F4378-27D8-2643-BF35-232D7702A66A}" type="slidenum">
              <a:rPr lang="en-US" sz="1200"/>
              <a:pPr/>
              <a:t>47</a:t>
            </a:fld>
            <a:endParaRPr lang="en-US" sz="1200"/>
          </a:p>
        </p:txBody>
      </p:sp>
      <p:sp>
        <p:nvSpPr>
          <p:cNvPr id="901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Slide 7: GPS occultation forward operators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Non-local refractivity : (Sokolovskiy et al., MWR 133, 2200-2212)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NEED DETAILS OF ALGORITHM               step size???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upper limits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grid pictures for different latitudes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Three pictures exist: ~jla/talks_and_meetings/2009/ams/cam_gps_talk/gps_lat*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Expect minor differences with coarse grid, larger near poles</a:t>
            </a: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A60F4378-27D8-2643-BF35-232D7702A66A}" type="slidenum">
              <a:rPr lang="en-US" sz="1200"/>
              <a:pPr/>
              <a:t>48</a:t>
            </a:fld>
            <a:endParaRPr lang="en-US" sz="1200"/>
          </a:p>
        </p:txBody>
      </p:sp>
      <p:sp>
        <p:nvSpPr>
          <p:cNvPr id="901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Slide 7: GPS occultation forward operators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Non-local refractivity : (Sokolovskiy et al., MWR 133, 2200-2212)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NEED DETAILS OF ALGORITHM               step size???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upper limits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grid pictures for different latitudes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Three pictures exist: ~jla/talks_and_meetings/2009/ams/cam_gps_talk/gps_lat*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Expect minor differences with coarse grid, larger near poles</a:t>
            </a: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A60F4378-27D8-2643-BF35-232D7702A66A}" type="slidenum">
              <a:rPr lang="en-US" sz="1200"/>
              <a:pPr/>
              <a:t>49</a:t>
            </a:fld>
            <a:endParaRPr lang="en-US" sz="1200"/>
          </a:p>
        </p:txBody>
      </p:sp>
      <p:sp>
        <p:nvSpPr>
          <p:cNvPr id="901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Slide 7: GPS occultation forward operators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Non-local refractivity : (Sokolovskiy et al., MWR 133, 2200-2212)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NEED DETAILS OF ALGORITHM               step size???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upper limits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grid pictures for different latitudes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Three pictures exist: ~jla/talks_and_meetings/2009/ams/cam_gps_talk/gps_lat*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Expect minor differences with coarse grid, larger near poles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5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A60F4378-27D8-2643-BF35-232D7702A66A}" type="slidenum">
              <a:rPr lang="en-US" sz="1200"/>
              <a:pPr/>
              <a:t>50</a:t>
            </a:fld>
            <a:endParaRPr lang="en-US" sz="1200"/>
          </a:p>
        </p:txBody>
      </p:sp>
      <p:sp>
        <p:nvSpPr>
          <p:cNvPr id="901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Slide 7: GPS occultation forward operators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Non-local refractivity : (Sokolovskiy et al., MWR 133, 2200-2212)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NEED DETAILS OF ALGORITHM               step size???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upper limits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grid pictures for different latitudes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Three pictures exist: ~jla/talks_and_meetings/2009/ams/cam_gps_talk/gps_lat*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Expect minor differences with coarse grid, larger near poles</a:t>
            </a: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A60F4378-27D8-2643-BF35-232D7702A66A}" type="slidenum">
              <a:rPr lang="en-US" sz="1200"/>
              <a:pPr/>
              <a:t>51</a:t>
            </a:fld>
            <a:endParaRPr lang="en-US" sz="1200"/>
          </a:p>
        </p:txBody>
      </p:sp>
      <p:sp>
        <p:nvSpPr>
          <p:cNvPr id="901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Slide 7: GPS occultation forward operators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Non-local refractivity : (Sokolovskiy et al., MWR 133, 2200-2212)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NEED DETAILS OF ALGORITHM               step size???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upper limits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grid pictures for different latitudes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Three pictures exist: ~jla/talks_and_meetings/2009/ams/cam_gps_talk/gps_lat*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Expect minor differences with coarse grid, larger near poles</a:t>
            </a: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A60F4378-27D8-2643-BF35-232D7702A66A}" type="slidenum">
              <a:rPr lang="en-US" sz="1200"/>
              <a:pPr/>
              <a:t>52</a:t>
            </a:fld>
            <a:endParaRPr lang="en-US" sz="1200"/>
          </a:p>
        </p:txBody>
      </p:sp>
      <p:sp>
        <p:nvSpPr>
          <p:cNvPr id="901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Slide 7: GPS occultation forward operators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Non-local refractivity : (Sokolovskiy et al., MWR 133, 2200-2212)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NEED DETAILS OF ALGORITHM               step size???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upper limits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grid pictures for different latitudes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Three pictures exist: ~jla/talks_and_meetings/2009/ams/cam_gps_talk/gps_lat*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Expect minor differences with coarse grid, larger near poles</a:t>
            </a: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fld id="{C3ABB5B6-6889-E943-9E0D-14D5C4FD012F}" type="slidenum">
              <a:rPr lang="en-US" sz="1200"/>
              <a:pPr/>
              <a:t>53</a:t>
            </a:fld>
            <a:endParaRPr lang="en-US" sz="1200"/>
          </a:p>
        </p:txBody>
      </p:sp>
      <p:sp>
        <p:nvSpPr>
          <p:cNvPr id="921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Slide 7: GPS occultation forward operators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Non-local refractivity : (Sokolovskiy et al., MWR 133, 2200-2212)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NEED DETAILS OF ALGORITHM               step size???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upper limits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                        grid pictures for different latitudes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Three pictures exist: ~jla/talks_and_meetings/2009/ams/cam_gps_talk/gps_lat*</a:t>
            </a:r>
          </a:p>
          <a:p>
            <a:pPr eaLnBrk="1" hangingPunct="1"/>
            <a:r>
              <a:rPr lang="en-US">
                <a:latin typeface="Arial" charset="0"/>
                <a:ea typeface="ヒラギノ角ゴ Pro W3" charset="0"/>
                <a:cs typeface="ヒラギノ角ゴ Pro W3" charset="0"/>
              </a:rPr>
              <a:t>        Expect minor differences with coarse grid, larger near poles</a:t>
            </a: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B4B0FE2-7B5A-884A-8D74-6477543280BC}" type="slidenum">
              <a:rPr lang="en-US" smtClean="0"/>
              <a:pPr>
                <a:defRPr/>
              </a:pPr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5041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6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7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8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826539-A7D1-5342-BF55-B80EAFB479F5}" type="slidenum">
              <a:rPr lang="en-US"/>
              <a:pPr/>
              <a:t>9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26125"/>
            <a:ext cx="5029200" cy="27354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34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BFB56-707D-1643-86E9-FE28FF2C8F8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sk-SK" smtClean="0"/>
              <a:t>EGU, 20 Apr.,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615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jpeg"/><Relationship Id="rId5" Type="http://schemas.openxmlformats.org/officeDocument/2006/relationships/image" Target="../media/image2.jpeg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152400"/>
            <a:ext cx="77724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031" name="Picture 7" descr="nsf1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057400" y="6248400"/>
            <a:ext cx="503238" cy="50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2" name="Picture 8" descr="ncar-logo-med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85800" y="6324600"/>
            <a:ext cx="1231900" cy="347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3" name="Picture 9" descr="Dartboard7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6629400" y="6248400"/>
            <a:ext cx="17526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4" name="Rectangle 10"/>
          <p:cNvSpPr>
            <a:spLocks noChangeArrowheads="1"/>
          </p:cNvSpPr>
          <p:nvPr/>
        </p:nvSpPr>
        <p:spPr bwMode="auto">
          <a:xfrm>
            <a:off x="8458200" y="6324600"/>
            <a:ext cx="609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sz="1200" dirty="0"/>
              <a:t>pg </a:t>
            </a:r>
            <a:fld id="{36C93095-8263-124B-A941-6375B70BC881}" type="slidenum">
              <a:rPr lang="en-US" sz="1200"/>
              <a:pPr algn="ctr">
                <a:defRPr/>
              </a:pPr>
              <a:t>‹#›</a:t>
            </a:fld>
            <a:endParaRPr lang="en-US" sz="1400" dirty="0"/>
          </a:p>
        </p:txBody>
      </p:sp>
      <p:pic>
        <p:nvPicPr>
          <p:cNvPr id="11" name="Picture 7" descr="nsf1"/>
          <p:cNvPicPr>
            <a:picLocks noChangeAspect="1" noChangeArrowheads="1"/>
          </p:cNvPicPr>
          <p:nvPr userDrawn="1"/>
        </p:nvPicPr>
        <p:blipFill>
          <a:blip r:embed="rId4"/>
          <a:srcRect/>
          <a:stretch>
            <a:fillRect/>
          </a:stretch>
        </p:blipFill>
        <p:spPr bwMode="auto">
          <a:xfrm>
            <a:off x="2057400" y="6248400"/>
            <a:ext cx="503238" cy="50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8" descr="ncar-logo-med"/>
          <p:cNvPicPr>
            <a:picLocks noChangeAspect="1" noChangeArrowheads="1"/>
          </p:cNvPicPr>
          <p:nvPr userDrawn="1"/>
        </p:nvPicPr>
        <p:blipFill>
          <a:blip r:embed="rId5"/>
          <a:srcRect/>
          <a:stretch>
            <a:fillRect/>
          </a:stretch>
        </p:blipFill>
        <p:spPr bwMode="auto">
          <a:xfrm>
            <a:off x="685800" y="6324600"/>
            <a:ext cx="1231900" cy="347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30" r:id="rId1"/>
    <p:sldLayoutId id="2147483931" r:id="rId2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hf sldNum="0" hd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2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jpe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6.emf"/><Relationship Id="rId5" Type="http://schemas.openxmlformats.org/officeDocument/2006/relationships/image" Target="../media/image8.emf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6.emf"/><Relationship Id="rId5" Type="http://schemas.openxmlformats.org/officeDocument/2006/relationships/image" Target="../media/image8.emf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15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15.emf"/><Relationship Id="rId6" Type="http://schemas.openxmlformats.org/officeDocument/2006/relationships/oleObject" Target="../embeddings/oleObject4.bin"/><Relationship Id="rId7" Type="http://schemas.openxmlformats.org/officeDocument/2006/relationships/image" Target="../media/image16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6.emf"/><Relationship Id="rId5" Type="http://schemas.openxmlformats.org/officeDocument/2006/relationships/image" Target="../media/image8.emf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6.emf"/><Relationship Id="rId5" Type="http://schemas.openxmlformats.org/officeDocument/2006/relationships/image" Target="../media/image8.emf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4" Type="http://schemas.openxmlformats.org/officeDocument/2006/relationships/oleObject" Target="../embeddings/oleObject5.bin"/><Relationship Id="rId5" Type="http://schemas.openxmlformats.org/officeDocument/2006/relationships/image" Target="../media/image15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4" Type="http://schemas.openxmlformats.org/officeDocument/2006/relationships/oleObject" Target="../embeddings/oleObject6.bin"/><Relationship Id="rId5" Type="http://schemas.openxmlformats.org/officeDocument/2006/relationships/image" Target="../media/image15.emf"/><Relationship Id="rId6" Type="http://schemas.openxmlformats.org/officeDocument/2006/relationships/oleObject" Target="../embeddings/oleObject7.bin"/><Relationship Id="rId7" Type="http://schemas.openxmlformats.org/officeDocument/2006/relationships/image" Target="../media/image19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5.emf"/><Relationship Id="rId6" Type="http://schemas.openxmlformats.org/officeDocument/2006/relationships/oleObject" Target="../embeddings/oleObject9.bin"/><Relationship Id="rId7" Type="http://schemas.openxmlformats.org/officeDocument/2006/relationships/image" Target="../media/image19.emf"/><Relationship Id="rId8" Type="http://schemas.openxmlformats.org/officeDocument/2006/relationships/oleObject" Target="../embeddings/oleObject10.bin"/><Relationship Id="rId9" Type="http://schemas.openxmlformats.org/officeDocument/2006/relationships/image" Target="../media/image20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6.emf"/><Relationship Id="rId5" Type="http://schemas.openxmlformats.org/officeDocument/2006/relationships/image" Target="../media/image8.emf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6.emf"/><Relationship Id="rId5" Type="http://schemas.openxmlformats.org/officeDocument/2006/relationships/image" Target="../media/image8.emf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4" Type="http://schemas.openxmlformats.org/officeDocument/2006/relationships/image" Target="../media/image24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4" Type="http://schemas.openxmlformats.org/officeDocument/2006/relationships/image" Target="../media/image25.gi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6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4" Type="http://schemas.openxmlformats.org/officeDocument/2006/relationships/image" Target="../media/image28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5.gi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9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29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1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2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3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4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5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7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8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9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0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1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41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5" Type="http://schemas.openxmlformats.org/officeDocument/2006/relationships/image" Target="../media/image45.emf"/><Relationship Id="rId6" Type="http://schemas.openxmlformats.org/officeDocument/2006/relationships/image" Target="../media/image4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4" Type="http://schemas.openxmlformats.org/officeDocument/2006/relationships/image" Target="../media/image46.emf"/><Relationship Id="rId5" Type="http://schemas.openxmlformats.org/officeDocument/2006/relationships/image" Target="../media/image43.emf"/><Relationship Id="rId6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4" Type="http://schemas.openxmlformats.org/officeDocument/2006/relationships/image" Target="../media/image4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4" Type="http://schemas.openxmlformats.org/officeDocument/2006/relationships/image" Target="../media/image5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4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4" Type="http://schemas.openxmlformats.org/officeDocument/2006/relationships/image" Target="../media/image5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6.emf"/><Relationship Id="rId5" Type="http://schemas.openxmlformats.org/officeDocument/2006/relationships/image" Target="../media/image8.emf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8" descr="DARTspaghettiSquar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489575" y="365125"/>
            <a:ext cx="2989263" cy="1830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412" name="Picture 9" descr="visitus91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33400" y="344488"/>
            <a:ext cx="2770188" cy="1824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413" name="Rectangle 10"/>
          <p:cNvSpPr>
            <a:spLocks noGrp="1" noChangeArrowheads="1"/>
          </p:cNvSpPr>
          <p:nvPr>
            <p:ph type="ctrTitle" idx="4294967295"/>
          </p:nvPr>
        </p:nvSpPr>
        <p:spPr>
          <a:xfrm>
            <a:off x="228600" y="2438400"/>
            <a:ext cx="8686800" cy="1066800"/>
          </a:xfrm>
        </p:spPr>
        <p:txBody>
          <a:bodyPr/>
          <a:lstStyle/>
          <a:p>
            <a:r>
              <a:rPr lang="en-US" sz="2700" dirty="0"/>
              <a:t>Assimilating Observations with Spatially and Temporally Correlated Errors in a Global Atmospheric Model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pic>
        <p:nvPicPr>
          <p:cNvPr id="8" name="Picture 4" descr="Dartboard7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209800" y="4419600"/>
            <a:ext cx="5151120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1049416" y="3581400"/>
            <a:ext cx="6951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/>
              <a:t>Jeffrey Anderson, NCAR Data Assimilation Research Section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1D Exponential Growth Model Results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12" y="1295400"/>
            <a:ext cx="4569460" cy="38582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2400" y="762000"/>
            <a:ext cx="876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EAKF Poor Unless Uncorrelated Error Dominates</a:t>
            </a:r>
            <a:endParaRPr lang="en-US" dirty="0"/>
          </a:p>
        </p:txBody>
      </p:sp>
      <p:cxnSp>
        <p:nvCxnSpPr>
          <p:cNvPr id="6" name="Straight Arrow Connector 5"/>
          <p:cNvCxnSpPr>
            <a:stCxn id="11" idx="3"/>
          </p:cNvCxnSpPr>
          <p:nvPr/>
        </p:nvCxnSpPr>
        <p:spPr bwMode="auto">
          <a:xfrm>
            <a:off x="4648200" y="2059633"/>
            <a:ext cx="381000" cy="531167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" name="Straight Arrow Connector 7"/>
          <p:cNvCxnSpPr/>
          <p:nvPr/>
        </p:nvCxnSpPr>
        <p:spPr bwMode="auto">
          <a:xfrm>
            <a:off x="4038600" y="3200400"/>
            <a:ext cx="381000" cy="4572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3581400" y="1828800"/>
            <a:ext cx="106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RMSE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895600" y="289560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Spread</a:t>
            </a:r>
            <a:endParaRPr lang="en-US" dirty="0"/>
          </a:p>
        </p:txBody>
      </p:sp>
      <p:pic>
        <p:nvPicPr>
          <p:cNvPr id="10" name="Picture 9" descr="ar1_error_fig0.01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5257800"/>
            <a:ext cx="1651000" cy="939800"/>
          </a:xfrm>
          <a:prstGeom prst="rect">
            <a:avLst/>
          </a:prstGeom>
        </p:spPr>
      </p:pic>
      <p:pic>
        <p:nvPicPr>
          <p:cNvPr id="13" name="Picture 12" descr="ar1_error_fig1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5257800"/>
            <a:ext cx="1651000" cy="939800"/>
          </a:xfrm>
          <a:prstGeom prst="rect">
            <a:avLst/>
          </a:prstGeom>
        </p:spPr>
      </p:pic>
      <p:pic>
        <p:nvPicPr>
          <p:cNvPr id="14" name="Picture 13" descr="ar1_error_fig0.1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5257800"/>
            <a:ext cx="1651000" cy="9398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 bwMode="auto">
          <a:xfrm flipV="1">
            <a:off x="3352800" y="4800600"/>
            <a:ext cx="8382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flipV="1">
            <a:off x="4724400" y="4800600"/>
            <a:ext cx="0" cy="381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flipH="1" flipV="1">
            <a:off x="5410200" y="4800600"/>
            <a:ext cx="9144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3628456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Two Types of Difference Observations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066800" y="3962400"/>
            <a:ext cx="990600" cy="461665"/>
            <a:chOff x="2209800" y="2514600"/>
            <a:chExt cx="990600" cy="461665"/>
          </a:xfrm>
        </p:grpSpPr>
        <p:sp>
          <p:nvSpPr>
            <p:cNvPr id="3" name="TextBox 2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Obs1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286000" y="3962400"/>
            <a:ext cx="990600" cy="461665"/>
            <a:chOff x="2209800" y="2514600"/>
            <a:chExt cx="990600" cy="461665"/>
          </a:xfrm>
        </p:grpSpPr>
        <p:sp>
          <p:nvSpPr>
            <p:cNvPr id="11" name="TextBox 10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Obs2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24400" y="3962400"/>
            <a:ext cx="990600" cy="461665"/>
            <a:chOff x="2209800" y="2514600"/>
            <a:chExt cx="990600" cy="461665"/>
          </a:xfrm>
        </p:grpSpPr>
        <p:sp>
          <p:nvSpPr>
            <p:cNvPr id="14" name="TextBox 13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Obs4</a:t>
              </a:r>
              <a:endParaRPr lang="en-US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943600" y="3962400"/>
            <a:ext cx="990600" cy="461665"/>
            <a:chOff x="2209800" y="2514600"/>
            <a:chExt cx="990600" cy="461665"/>
          </a:xfrm>
        </p:grpSpPr>
        <p:sp>
          <p:nvSpPr>
            <p:cNvPr id="17" name="TextBox 16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Obs5</a:t>
              </a:r>
              <a:endParaRPr lang="en-US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505200" y="3962400"/>
            <a:ext cx="990600" cy="461665"/>
            <a:chOff x="2209800" y="2514600"/>
            <a:chExt cx="990600" cy="461665"/>
          </a:xfrm>
        </p:grpSpPr>
        <p:sp>
          <p:nvSpPr>
            <p:cNvPr id="20" name="TextBox 19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Obs3</a:t>
              </a:r>
              <a:endParaRPr lang="en-US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162800" y="3962400"/>
            <a:ext cx="990600" cy="830997"/>
            <a:chOff x="2209800" y="2514600"/>
            <a:chExt cx="990600" cy="830997"/>
          </a:xfrm>
        </p:grpSpPr>
        <p:sp>
          <p:nvSpPr>
            <p:cNvPr id="23" name="TextBox 22"/>
            <p:cNvSpPr txBox="1"/>
            <p:nvPr/>
          </p:nvSpPr>
          <p:spPr>
            <a:xfrm>
              <a:off x="2286000" y="2514600"/>
              <a:ext cx="9144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Obs6</a:t>
              </a:r>
            </a:p>
            <a:p>
              <a:endParaRPr lang="en-US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9106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Unlinked Difference Observations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066800" y="3962400"/>
            <a:ext cx="990600" cy="461665"/>
            <a:chOff x="2209800" y="2514600"/>
            <a:chExt cx="990600" cy="461665"/>
          </a:xfrm>
        </p:grpSpPr>
        <p:sp>
          <p:nvSpPr>
            <p:cNvPr id="3" name="TextBox 2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Obs1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286000" y="3962400"/>
            <a:ext cx="990600" cy="461665"/>
            <a:chOff x="2209800" y="2514600"/>
            <a:chExt cx="990600" cy="461665"/>
          </a:xfrm>
        </p:grpSpPr>
        <p:sp>
          <p:nvSpPr>
            <p:cNvPr id="11" name="TextBox 10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Obs2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24400" y="3962400"/>
            <a:ext cx="990600" cy="461665"/>
            <a:chOff x="2209800" y="2514600"/>
            <a:chExt cx="990600" cy="461665"/>
          </a:xfrm>
        </p:grpSpPr>
        <p:sp>
          <p:nvSpPr>
            <p:cNvPr id="14" name="TextBox 13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Obs4</a:t>
              </a:r>
              <a:endParaRPr lang="en-US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943600" y="3962400"/>
            <a:ext cx="990600" cy="461665"/>
            <a:chOff x="2209800" y="2514600"/>
            <a:chExt cx="990600" cy="461665"/>
          </a:xfrm>
        </p:grpSpPr>
        <p:sp>
          <p:nvSpPr>
            <p:cNvPr id="17" name="TextBox 16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Obs5</a:t>
              </a:r>
              <a:endParaRPr lang="en-US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505200" y="3962400"/>
            <a:ext cx="990600" cy="461665"/>
            <a:chOff x="2209800" y="2514600"/>
            <a:chExt cx="990600" cy="461665"/>
          </a:xfrm>
        </p:grpSpPr>
        <p:sp>
          <p:nvSpPr>
            <p:cNvPr id="20" name="TextBox 19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Obs3</a:t>
              </a:r>
              <a:endParaRPr lang="en-US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162800" y="3962400"/>
            <a:ext cx="990600" cy="830997"/>
            <a:chOff x="2209800" y="2514600"/>
            <a:chExt cx="990600" cy="830997"/>
          </a:xfrm>
        </p:grpSpPr>
        <p:sp>
          <p:nvSpPr>
            <p:cNvPr id="23" name="TextBox 22"/>
            <p:cNvSpPr txBox="1"/>
            <p:nvPr/>
          </p:nvSpPr>
          <p:spPr>
            <a:xfrm>
              <a:off x="2286000" y="2514600"/>
              <a:ext cx="9144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Obs6</a:t>
              </a:r>
            </a:p>
            <a:p>
              <a:endParaRPr lang="en-US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447800" y="3048000"/>
            <a:ext cx="1371600" cy="830997"/>
            <a:chOff x="1371600" y="990600"/>
            <a:chExt cx="1371600" cy="830997"/>
          </a:xfrm>
        </p:grpSpPr>
        <p:sp>
          <p:nvSpPr>
            <p:cNvPr id="37" name="TextBox 36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Unlinked</a:t>
              </a:r>
            </a:p>
            <a:p>
              <a:r>
                <a:rPr lang="en-US" dirty="0" smtClean="0"/>
                <a:t>Diff 1</a:t>
              </a:r>
              <a:endParaRPr lang="en-US" dirty="0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3886200" y="3048000"/>
            <a:ext cx="1371600" cy="830997"/>
            <a:chOff x="1371600" y="990600"/>
            <a:chExt cx="1371600" cy="830997"/>
          </a:xfrm>
        </p:grpSpPr>
        <p:sp>
          <p:nvSpPr>
            <p:cNvPr id="57" name="TextBox 56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Unlinked</a:t>
              </a:r>
            </a:p>
            <a:p>
              <a:r>
                <a:rPr lang="en-US" dirty="0" smtClean="0"/>
                <a:t>Diff 3</a:t>
              </a:r>
              <a:endParaRPr lang="en-US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6324600" y="3048000"/>
            <a:ext cx="1371600" cy="830997"/>
            <a:chOff x="1371600" y="990600"/>
            <a:chExt cx="1371600" cy="830997"/>
          </a:xfrm>
        </p:grpSpPr>
        <p:sp>
          <p:nvSpPr>
            <p:cNvPr id="63" name="TextBox 62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Unlinked</a:t>
              </a:r>
            </a:p>
            <a:p>
              <a:r>
                <a:rPr lang="en-US" dirty="0" smtClean="0"/>
                <a:t>Diff 5</a:t>
              </a:r>
              <a:endParaRPr lang="en-US" dirty="0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2816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1D Exponential Growth Model Results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12" y="1295400"/>
            <a:ext cx="4569460" cy="38582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2400" y="762000"/>
            <a:ext cx="876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Exact Unlinked Difference </a:t>
            </a:r>
            <a:r>
              <a:rPr lang="en-US" dirty="0" err="1" smtClean="0"/>
              <a:t>Obs</a:t>
            </a:r>
            <a:r>
              <a:rPr lang="en-US" dirty="0" smtClean="0"/>
              <a:t> Much worse.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 bwMode="auto">
          <a:xfrm>
            <a:off x="4191000" y="2133600"/>
            <a:ext cx="609600" cy="762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" name="TextBox 7"/>
          <p:cNvSpPr txBox="1"/>
          <p:nvPr/>
        </p:nvSpPr>
        <p:spPr>
          <a:xfrm>
            <a:off x="2743200" y="1828800"/>
            <a:ext cx="1447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Exact</a:t>
            </a:r>
          </a:p>
          <a:p>
            <a:pPr algn="r"/>
            <a:r>
              <a:rPr lang="en-US" dirty="0" smtClean="0"/>
              <a:t>Unlinked</a:t>
            </a:r>
            <a:endParaRPr lang="en-US" dirty="0"/>
          </a:p>
        </p:txBody>
      </p:sp>
      <p:pic>
        <p:nvPicPr>
          <p:cNvPr id="9" name="Picture 8" descr="ar1_error_fig0.01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5257800"/>
            <a:ext cx="1651000" cy="939800"/>
          </a:xfrm>
          <a:prstGeom prst="rect">
            <a:avLst/>
          </a:prstGeom>
        </p:spPr>
      </p:pic>
      <p:pic>
        <p:nvPicPr>
          <p:cNvPr id="10" name="Picture 9" descr="ar1_error_fig1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5257800"/>
            <a:ext cx="1651000" cy="939800"/>
          </a:xfrm>
          <a:prstGeom prst="rect">
            <a:avLst/>
          </a:prstGeom>
        </p:spPr>
      </p:pic>
      <p:pic>
        <p:nvPicPr>
          <p:cNvPr id="11" name="Picture 10" descr="ar1_error_fig0.1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5257800"/>
            <a:ext cx="1651000" cy="9398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 bwMode="auto">
          <a:xfrm flipV="1">
            <a:off x="3352800" y="4800600"/>
            <a:ext cx="8382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flipV="1">
            <a:off x="4724400" y="4800600"/>
            <a:ext cx="0" cy="381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flipH="1" flipV="1">
            <a:off x="5410200" y="4800600"/>
            <a:ext cx="9144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2584329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Uninked</a:t>
            </a:r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 Difference Observations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066800" y="3962400"/>
            <a:ext cx="990600" cy="461665"/>
            <a:chOff x="2209800" y="2514600"/>
            <a:chExt cx="990600" cy="461665"/>
          </a:xfrm>
        </p:grpSpPr>
        <p:sp>
          <p:nvSpPr>
            <p:cNvPr id="3" name="TextBox 2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Obs1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286000" y="3962400"/>
            <a:ext cx="990600" cy="461665"/>
            <a:chOff x="2209800" y="2514600"/>
            <a:chExt cx="990600" cy="461665"/>
          </a:xfrm>
        </p:grpSpPr>
        <p:sp>
          <p:nvSpPr>
            <p:cNvPr id="11" name="TextBox 10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Obs2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24400" y="3962400"/>
            <a:ext cx="990600" cy="461665"/>
            <a:chOff x="2209800" y="2514600"/>
            <a:chExt cx="990600" cy="461665"/>
          </a:xfrm>
        </p:grpSpPr>
        <p:sp>
          <p:nvSpPr>
            <p:cNvPr id="14" name="TextBox 13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Obs4</a:t>
              </a:r>
              <a:endParaRPr lang="en-US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943600" y="3962400"/>
            <a:ext cx="990600" cy="461665"/>
            <a:chOff x="2209800" y="2514600"/>
            <a:chExt cx="990600" cy="461665"/>
          </a:xfrm>
        </p:grpSpPr>
        <p:sp>
          <p:nvSpPr>
            <p:cNvPr id="17" name="TextBox 16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Obs5</a:t>
              </a:r>
              <a:endParaRPr lang="en-US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505200" y="3962400"/>
            <a:ext cx="990600" cy="461665"/>
            <a:chOff x="2209800" y="2514600"/>
            <a:chExt cx="990600" cy="461665"/>
          </a:xfrm>
        </p:grpSpPr>
        <p:sp>
          <p:nvSpPr>
            <p:cNvPr id="20" name="TextBox 19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Obs3</a:t>
              </a:r>
              <a:endParaRPr lang="en-US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162800" y="3962400"/>
            <a:ext cx="990600" cy="830997"/>
            <a:chOff x="2209800" y="2514600"/>
            <a:chExt cx="990600" cy="830997"/>
          </a:xfrm>
        </p:grpSpPr>
        <p:sp>
          <p:nvSpPr>
            <p:cNvPr id="23" name="TextBox 22"/>
            <p:cNvSpPr txBox="1"/>
            <p:nvPr/>
          </p:nvSpPr>
          <p:spPr>
            <a:xfrm>
              <a:off x="2286000" y="2514600"/>
              <a:ext cx="9144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Obs6</a:t>
              </a:r>
            </a:p>
            <a:p>
              <a:endParaRPr lang="en-US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447800" y="3048000"/>
            <a:ext cx="1371600" cy="830997"/>
            <a:chOff x="1371600" y="990600"/>
            <a:chExt cx="1371600" cy="830997"/>
          </a:xfrm>
        </p:grpSpPr>
        <p:sp>
          <p:nvSpPr>
            <p:cNvPr id="37" name="TextBox 36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Unlinked</a:t>
              </a:r>
            </a:p>
            <a:p>
              <a:r>
                <a:rPr lang="en-US" dirty="0" smtClean="0"/>
                <a:t>Diff 1</a:t>
              </a:r>
              <a:endParaRPr lang="en-US" dirty="0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3886200" y="3048000"/>
            <a:ext cx="1371600" cy="830997"/>
            <a:chOff x="1371600" y="990600"/>
            <a:chExt cx="1371600" cy="830997"/>
          </a:xfrm>
        </p:grpSpPr>
        <p:sp>
          <p:nvSpPr>
            <p:cNvPr id="57" name="TextBox 56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Unlinked</a:t>
              </a:r>
            </a:p>
            <a:p>
              <a:r>
                <a:rPr lang="en-US" dirty="0" smtClean="0"/>
                <a:t>Diff 3</a:t>
              </a:r>
              <a:endParaRPr lang="en-US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6324600" y="3048000"/>
            <a:ext cx="1371600" cy="830997"/>
            <a:chOff x="1371600" y="990600"/>
            <a:chExt cx="1371600" cy="830997"/>
          </a:xfrm>
        </p:grpSpPr>
        <p:sp>
          <p:nvSpPr>
            <p:cNvPr id="63" name="TextBox 62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Unlinked</a:t>
              </a:r>
            </a:p>
            <a:p>
              <a:r>
                <a:rPr lang="en-US" dirty="0" smtClean="0"/>
                <a:t>Diff 5</a:t>
              </a:r>
              <a:endParaRPr lang="en-US" dirty="0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0240809"/>
              </p:ext>
            </p:extLst>
          </p:nvPr>
        </p:nvGraphicFramePr>
        <p:xfrm>
          <a:off x="228600" y="1981200"/>
          <a:ext cx="1651000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89" name="Equation" r:id="rId4" imgW="660400" imgH="228600" progId="Equation.DSMT4">
                  <p:embed/>
                </p:oleObj>
              </mc:Choice>
              <mc:Fallback>
                <p:oleObj name="Equation" r:id="rId4" imgW="6604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0" y="1981200"/>
                        <a:ext cx="1651000" cy="57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7" name="Straight Arrow Connector 26"/>
          <p:cNvCxnSpPr/>
          <p:nvPr/>
        </p:nvCxnSpPr>
        <p:spPr bwMode="auto">
          <a:xfrm>
            <a:off x="1066800" y="2514600"/>
            <a:ext cx="457200" cy="45720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025854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Uninked</a:t>
            </a:r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 Difference Observations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066800" y="3962400"/>
            <a:ext cx="990600" cy="461665"/>
            <a:chOff x="2209800" y="2514600"/>
            <a:chExt cx="990600" cy="461665"/>
          </a:xfrm>
        </p:grpSpPr>
        <p:sp>
          <p:nvSpPr>
            <p:cNvPr id="3" name="TextBox 2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Obs1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286000" y="3962400"/>
            <a:ext cx="990600" cy="461665"/>
            <a:chOff x="2209800" y="2514600"/>
            <a:chExt cx="990600" cy="461665"/>
          </a:xfrm>
        </p:grpSpPr>
        <p:sp>
          <p:nvSpPr>
            <p:cNvPr id="11" name="TextBox 10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Obs2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24400" y="3962400"/>
            <a:ext cx="990600" cy="461665"/>
            <a:chOff x="2209800" y="2514600"/>
            <a:chExt cx="990600" cy="461665"/>
          </a:xfrm>
        </p:grpSpPr>
        <p:sp>
          <p:nvSpPr>
            <p:cNvPr id="14" name="TextBox 13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Obs4</a:t>
              </a:r>
              <a:endParaRPr lang="en-US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943600" y="3962400"/>
            <a:ext cx="990600" cy="461665"/>
            <a:chOff x="2209800" y="2514600"/>
            <a:chExt cx="990600" cy="461665"/>
          </a:xfrm>
        </p:grpSpPr>
        <p:sp>
          <p:nvSpPr>
            <p:cNvPr id="17" name="TextBox 16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Obs5</a:t>
              </a:r>
              <a:endParaRPr lang="en-US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505200" y="3962400"/>
            <a:ext cx="990600" cy="461665"/>
            <a:chOff x="2209800" y="2514600"/>
            <a:chExt cx="990600" cy="461665"/>
          </a:xfrm>
        </p:grpSpPr>
        <p:sp>
          <p:nvSpPr>
            <p:cNvPr id="20" name="TextBox 19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Obs3</a:t>
              </a:r>
              <a:endParaRPr lang="en-US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162800" y="3962400"/>
            <a:ext cx="990600" cy="830997"/>
            <a:chOff x="2209800" y="2514600"/>
            <a:chExt cx="990600" cy="830997"/>
          </a:xfrm>
        </p:grpSpPr>
        <p:sp>
          <p:nvSpPr>
            <p:cNvPr id="23" name="TextBox 22"/>
            <p:cNvSpPr txBox="1"/>
            <p:nvPr/>
          </p:nvSpPr>
          <p:spPr>
            <a:xfrm>
              <a:off x="2286000" y="2514600"/>
              <a:ext cx="9144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Obs6</a:t>
              </a:r>
            </a:p>
            <a:p>
              <a:endParaRPr lang="en-US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447800" y="3048000"/>
            <a:ext cx="1371600" cy="830997"/>
            <a:chOff x="1371600" y="990600"/>
            <a:chExt cx="1371600" cy="830997"/>
          </a:xfrm>
        </p:grpSpPr>
        <p:sp>
          <p:nvSpPr>
            <p:cNvPr id="37" name="TextBox 36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Unlinked</a:t>
              </a:r>
            </a:p>
            <a:p>
              <a:r>
                <a:rPr lang="en-US" dirty="0" smtClean="0"/>
                <a:t>Diff 1</a:t>
              </a:r>
              <a:endParaRPr lang="en-US" dirty="0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3886200" y="3048000"/>
            <a:ext cx="1371600" cy="830997"/>
            <a:chOff x="1371600" y="990600"/>
            <a:chExt cx="1371600" cy="830997"/>
          </a:xfrm>
        </p:grpSpPr>
        <p:sp>
          <p:nvSpPr>
            <p:cNvPr id="57" name="TextBox 56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Unlinked</a:t>
              </a:r>
            </a:p>
            <a:p>
              <a:r>
                <a:rPr lang="en-US" dirty="0" smtClean="0"/>
                <a:t>Diff 3</a:t>
              </a:r>
              <a:endParaRPr lang="en-US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6324600" y="3048000"/>
            <a:ext cx="1371600" cy="830997"/>
            <a:chOff x="1371600" y="990600"/>
            <a:chExt cx="1371600" cy="830997"/>
          </a:xfrm>
        </p:grpSpPr>
        <p:sp>
          <p:nvSpPr>
            <p:cNvPr id="63" name="TextBox 62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Unlinked</a:t>
              </a:r>
            </a:p>
            <a:p>
              <a:r>
                <a:rPr lang="en-US" dirty="0" smtClean="0"/>
                <a:t>Diff 5</a:t>
              </a:r>
              <a:endParaRPr lang="en-US" dirty="0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6706934"/>
              </p:ext>
            </p:extLst>
          </p:nvPr>
        </p:nvGraphicFramePr>
        <p:xfrm>
          <a:off x="228600" y="1981200"/>
          <a:ext cx="1651000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07" name="Equation" r:id="rId4" imgW="660400" imgH="228600" progId="Equation.DSMT4">
                  <p:embed/>
                </p:oleObj>
              </mc:Choice>
              <mc:Fallback>
                <p:oleObj name="Equation" r:id="rId4" imgW="6604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0" y="1981200"/>
                        <a:ext cx="1651000" cy="57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111171"/>
              </p:ext>
            </p:extLst>
          </p:nvPr>
        </p:nvGraphicFramePr>
        <p:xfrm>
          <a:off x="2320925" y="1006475"/>
          <a:ext cx="2730500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08" name="Equation" r:id="rId6" imgW="1092200" imgH="228600" progId="Equation.DSMT4">
                  <p:embed/>
                </p:oleObj>
              </mc:Choice>
              <mc:Fallback>
                <p:oleObj name="Equation" r:id="rId6" imgW="10922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320925" y="1006475"/>
                        <a:ext cx="2730500" cy="57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7" name="Straight Arrow Connector 26"/>
          <p:cNvCxnSpPr/>
          <p:nvPr/>
        </p:nvCxnSpPr>
        <p:spPr bwMode="auto">
          <a:xfrm>
            <a:off x="1066800" y="2514600"/>
            <a:ext cx="457200" cy="45720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9" name="Straight Arrow Connector 28"/>
          <p:cNvCxnSpPr>
            <a:endCxn id="37" idx="0"/>
          </p:cNvCxnSpPr>
          <p:nvPr/>
        </p:nvCxnSpPr>
        <p:spPr bwMode="auto">
          <a:xfrm flipH="1">
            <a:off x="2133600" y="1600200"/>
            <a:ext cx="1600200" cy="144780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1" name="Straight Arrow Connector 30"/>
          <p:cNvCxnSpPr>
            <a:endCxn id="57" idx="0"/>
          </p:cNvCxnSpPr>
          <p:nvPr/>
        </p:nvCxnSpPr>
        <p:spPr bwMode="auto">
          <a:xfrm>
            <a:off x="3733800" y="1600200"/>
            <a:ext cx="838200" cy="144780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501414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1D Exponential Growth Model Results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12" y="1295400"/>
            <a:ext cx="4569460" cy="38582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2400" y="762000"/>
            <a:ext cx="876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EAKF is nearly exact for Unlinked Difference Obs.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590800" y="1828800"/>
            <a:ext cx="167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RMSE and</a:t>
            </a:r>
          </a:p>
          <a:p>
            <a:pPr algn="r"/>
            <a:r>
              <a:rPr lang="en-US" dirty="0" smtClean="0"/>
              <a:t>Spread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 bwMode="auto">
          <a:xfrm>
            <a:off x="4267200" y="2133600"/>
            <a:ext cx="533400" cy="19410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B400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9" name="Picture 8" descr="ar1_error_fig0.01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5257800"/>
            <a:ext cx="1651000" cy="939800"/>
          </a:xfrm>
          <a:prstGeom prst="rect">
            <a:avLst/>
          </a:prstGeom>
        </p:spPr>
      </p:pic>
      <p:pic>
        <p:nvPicPr>
          <p:cNvPr id="10" name="Picture 9" descr="ar1_error_fig1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5257800"/>
            <a:ext cx="1651000" cy="939800"/>
          </a:xfrm>
          <a:prstGeom prst="rect">
            <a:avLst/>
          </a:prstGeom>
        </p:spPr>
      </p:pic>
      <p:pic>
        <p:nvPicPr>
          <p:cNvPr id="11" name="Picture 10" descr="ar1_error_fig0.1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5257800"/>
            <a:ext cx="1651000" cy="9398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 bwMode="auto">
          <a:xfrm flipV="1">
            <a:off x="3352800" y="4800600"/>
            <a:ext cx="8382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flipV="1">
            <a:off x="4724400" y="4800600"/>
            <a:ext cx="0" cy="381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flipH="1" flipV="1">
            <a:off x="5410200" y="4800600"/>
            <a:ext cx="9144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92239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Linked Difference Observations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066800" y="3962400"/>
            <a:ext cx="990600" cy="461665"/>
            <a:chOff x="2209800" y="2514600"/>
            <a:chExt cx="990600" cy="461665"/>
          </a:xfrm>
        </p:grpSpPr>
        <p:sp>
          <p:nvSpPr>
            <p:cNvPr id="3" name="TextBox 2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Obs1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286000" y="3962400"/>
            <a:ext cx="990600" cy="461665"/>
            <a:chOff x="2209800" y="2514600"/>
            <a:chExt cx="990600" cy="461665"/>
          </a:xfrm>
        </p:grpSpPr>
        <p:sp>
          <p:nvSpPr>
            <p:cNvPr id="11" name="TextBox 10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Obs2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24400" y="3962400"/>
            <a:ext cx="990600" cy="461665"/>
            <a:chOff x="2209800" y="2514600"/>
            <a:chExt cx="990600" cy="461665"/>
          </a:xfrm>
        </p:grpSpPr>
        <p:sp>
          <p:nvSpPr>
            <p:cNvPr id="14" name="TextBox 13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Obs4</a:t>
              </a:r>
              <a:endParaRPr lang="en-US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943600" y="3962400"/>
            <a:ext cx="990600" cy="461665"/>
            <a:chOff x="2209800" y="2514600"/>
            <a:chExt cx="990600" cy="461665"/>
          </a:xfrm>
        </p:grpSpPr>
        <p:sp>
          <p:nvSpPr>
            <p:cNvPr id="17" name="TextBox 16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Obs5</a:t>
              </a:r>
              <a:endParaRPr lang="en-US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505200" y="3962400"/>
            <a:ext cx="990600" cy="461665"/>
            <a:chOff x="2209800" y="2514600"/>
            <a:chExt cx="990600" cy="461665"/>
          </a:xfrm>
        </p:grpSpPr>
        <p:sp>
          <p:nvSpPr>
            <p:cNvPr id="20" name="TextBox 19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Obs3</a:t>
              </a:r>
              <a:endParaRPr lang="en-US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162800" y="3962400"/>
            <a:ext cx="990600" cy="830997"/>
            <a:chOff x="2209800" y="2514600"/>
            <a:chExt cx="990600" cy="830997"/>
          </a:xfrm>
        </p:grpSpPr>
        <p:sp>
          <p:nvSpPr>
            <p:cNvPr id="23" name="TextBox 22"/>
            <p:cNvSpPr txBox="1"/>
            <p:nvPr/>
          </p:nvSpPr>
          <p:spPr>
            <a:xfrm>
              <a:off x="2286000" y="2514600"/>
              <a:ext cx="9144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Obs6</a:t>
              </a:r>
            </a:p>
            <a:p>
              <a:endParaRPr lang="en-US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447800" y="3048000"/>
            <a:ext cx="1371600" cy="830997"/>
            <a:chOff x="1371600" y="990600"/>
            <a:chExt cx="1371600" cy="830997"/>
          </a:xfrm>
        </p:grpSpPr>
        <p:sp>
          <p:nvSpPr>
            <p:cNvPr id="37" name="TextBox 36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</a:t>
              </a:r>
              <a:r>
                <a:rPr lang="en-US" dirty="0" smtClean="0"/>
                <a:t>inked</a:t>
              </a:r>
            </a:p>
            <a:p>
              <a:r>
                <a:rPr lang="en-US" dirty="0" smtClean="0"/>
                <a:t>Diff 1</a:t>
              </a:r>
              <a:endParaRPr lang="en-US" dirty="0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2667000" y="4495800"/>
            <a:ext cx="1371600" cy="830997"/>
            <a:chOff x="1371600" y="990600"/>
            <a:chExt cx="1371600" cy="830997"/>
          </a:xfrm>
        </p:grpSpPr>
        <p:sp>
          <p:nvSpPr>
            <p:cNvPr id="54" name="TextBox 53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</a:t>
              </a:r>
              <a:r>
                <a:rPr lang="en-US" dirty="0" smtClean="0"/>
                <a:t>inked</a:t>
              </a:r>
            </a:p>
            <a:p>
              <a:r>
                <a:rPr lang="en-US" dirty="0" smtClean="0"/>
                <a:t>Diff 2</a:t>
              </a:r>
              <a:endParaRPr lang="en-US" dirty="0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3886200" y="3048000"/>
            <a:ext cx="1371600" cy="830997"/>
            <a:chOff x="1371600" y="990600"/>
            <a:chExt cx="1371600" cy="830997"/>
          </a:xfrm>
        </p:grpSpPr>
        <p:sp>
          <p:nvSpPr>
            <p:cNvPr id="57" name="TextBox 56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</a:t>
              </a:r>
              <a:r>
                <a:rPr lang="en-US" dirty="0" smtClean="0"/>
                <a:t>inked</a:t>
              </a:r>
            </a:p>
            <a:p>
              <a:r>
                <a:rPr lang="en-US" dirty="0" smtClean="0"/>
                <a:t>Diff 3</a:t>
              </a:r>
              <a:endParaRPr lang="en-US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5181600" y="4495800"/>
            <a:ext cx="1371600" cy="830997"/>
            <a:chOff x="1371600" y="990600"/>
            <a:chExt cx="1371600" cy="830997"/>
          </a:xfrm>
        </p:grpSpPr>
        <p:sp>
          <p:nvSpPr>
            <p:cNvPr id="60" name="TextBox 59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</a:t>
              </a:r>
              <a:r>
                <a:rPr lang="en-US" dirty="0" smtClean="0"/>
                <a:t>inked</a:t>
              </a:r>
            </a:p>
            <a:p>
              <a:r>
                <a:rPr lang="en-US" dirty="0" smtClean="0"/>
                <a:t>Diff 4</a:t>
              </a:r>
              <a:endParaRPr lang="en-US" dirty="0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6324600" y="3048000"/>
            <a:ext cx="1371600" cy="830997"/>
            <a:chOff x="1371600" y="990600"/>
            <a:chExt cx="1371600" cy="830997"/>
          </a:xfrm>
        </p:grpSpPr>
        <p:sp>
          <p:nvSpPr>
            <p:cNvPr id="63" name="TextBox 62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</a:t>
              </a:r>
              <a:r>
                <a:rPr lang="en-US" dirty="0" smtClean="0"/>
                <a:t>inked</a:t>
              </a:r>
            </a:p>
            <a:p>
              <a:r>
                <a:rPr lang="en-US" dirty="0" smtClean="0"/>
                <a:t>Diff 5</a:t>
              </a:r>
              <a:endParaRPr lang="en-US" dirty="0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3803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1D Exponential Growth Model Results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12" y="1295400"/>
            <a:ext cx="4569460" cy="38582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2400" y="762000"/>
            <a:ext cx="876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Exact linked Difference </a:t>
            </a:r>
            <a:r>
              <a:rPr lang="en-US" dirty="0" err="1" smtClean="0"/>
              <a:t>Obs</a:t>
            </a:r>
            <a:r>
              <a:rPr lang="en-US" dirty="0" smtClean="0"/>
              <a:t> Nearly Identical to Analytic.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114800" y="20574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Linked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 bwMode="auto">
          <a:xfrm>
            <a:off x="5181600" y="2362200"/>
            <a:ext cx="381000" cy="6096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9" name="Picture 8" descr="ar1_error_fig0.01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5257800"/>
            <a:ext cx="1651000" cy="939800"/>
          </a:xfrm>
          <a:prstGeom prst="rect">
            <a:avLst/>
          </a:prstGeom>
        </p:spPr>
      </p:pic>
      <p:pic>
        <p:nvPicPr>
          <p:cNvPr id="10" name="Picture 9" descr="ar1_error_fig1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5257800"/>
            <a:ext cx="1651000" cy="939800"/>
          </a:xfrm>
          <a:prstGeom prst="rect">
            <a:avLst/>
          </a:prstGeom>
        </p:spPr>
      </p:pic>
      <p:pic>
        <p:nvPicPr>
          <p:cNvPr id="11" name="Picture 10" descr="ar1_error_fig0.1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5257800"/>
            <a:ext cx="1651000" cy="9398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 bwMode="auto">
          <a:xfrm flipV="1">
            <a:off x="3352800" y="4800600"/>
            <a:ext cx="8382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flipV="1">
            <a:off x="4724400" y="4800600"/>
            <a:ext cx="0" cy="381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flipH="1" flipV="1">
            <a:off x="5410200" y="4800600"/>
            <a:ext cx="9144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197132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Linked Difference Observations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066800" y="3962400"/>
            <a:ext cx="990600" cy="461665"/>
            <a:chOff x="2209800" y="2514600"/>
            <a:chExt cx="990600" cy="461665"/>
          </a:xfrm>
        </p:grpSpPr>
        <p:sp>
          <p:nvSpPr>
            <p:cNvPr id="3" name="TextBox 2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Obs1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286000" y="3962400"/>
            <a:ext cx="990600" cy="461665"/>
            <a:chOff x="2209800" y="2514600"/>
            <a:chExt cx="990600" cy="461665"/>
          </a:xfrm>
        </p:grpSpPr>
        <p:sp>
          <p:nvSpPr>
            <p:cNvPr id="11" name="TextBox 10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Obs2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24400" y="3962400"/>
            <a:ext cx="990600" cy="461665"/>
            <a:chOff x="2209800" y="2514600"/>
            <a:chExt cx="990600" cy="461665"/>
          </a:xfrm>
        </p:grpSpPr>
        <p:sp>
          <p:nvSpPr>
            <p:cNvPr id="14" name="TextBox 13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Obs4</a:t>
              </a:r>
              <a:endParaRPr lang="en-US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943600" y="3962400"/>
            <a:ext cx="990600" cy="461665"/>
            <a:chOff x="2209800" y="2514600"/>
            <a:chExt cx="990600" cy="461665"/>
          </a:xfrm>
        </p:grpSpPr>
        <p:sp>
          <p:nvSpPr>
            <p:cNvPr id="17" name="TextBox 16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Obs5</a:t>
              </a:r>
              <a:endParaRPr lang="en-US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505200" y="3962400"/>
            <a:ext cx="990600" cy="461665"/>
            <a:chOff x="2209800" y="2514600"/>
            <a:chExt cx="990600" cy="461665"/>
          </a:xfrm>
        </p:grpSpPr>
        <p:sp>
          <p:nvSpPr>
            <p:cNvPr id="20" name="TextBox 19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Obs3</a:t>
              </a:r>
              <a:endParaRPr lang="en-US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162800" y="3962400"/>
            <a:ext cx="990600" cy="830997"/>
            <a:chOff x="2209800" y="2514600"/>
            <a:chExt cx="990600" cy="830997"/>
          </a:xfrm>
        </p:grpSpPr>
        <p:sp>
          <p:nvSpPr>
            <p:cNvPr id="23" name="TextBox 22"/>
            <p:cNvSpPr txBox="1"/>
            <p:nvPr/>
          </p:nvSpPr>
          <p:spPr>
            <a:xfrm>
              <a:off x="2286000" y="2514600"/>
              <a:ext cx="9144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Obs6</a:t>
              </a:r>
            </a:p>
            <a:p>
              <a:endParaRPr lang="en-US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447800" y="3048000"/>
            <a:ext cx="1371600" cy="830997"/>
            <a:chOff x="1371600" y="990600"/>
            <a:chExt cx="1371600" cy="830997"/>
          </a:xfrm>
        </p:grpSpPr>
        <p:sp>
          <p:nvSpPr>
            <p:cNvPr id="37" name="TextBox 36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</a:t>
              </a:r>
              <a:r>
                <a:rPr lang="en-US" dirty="0" smtClean="0"/>
                <a:t>inked</a:t>
              </a:r>
            </a:p>
            <a:p>
              <a:r>
                <a:rPr lang="en-US" dirty="0" smtClean="0"/>
                <a:t>Diff 1</a:t>
              </a:r>
              <a:endParaRPr lang="en-US" dirty="0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2667000" y="4495800"/>
            <a:ext cx="1371600" cy="830997"/>
            <a:chOff x="1371600" y="990600"/>
            <a:chExt cx="1371600" cy="830997"/>
          </a:xfrm>
        </p:grpSpPr>
        <p:sp>
          <p:nvSpPr>
            <p:cNvPr id="54" name="TextBox 53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</a:t>
              </a:r>
              <a:r>
                <a:rPr lang="en-US" dirty="0" smtClean="0"/>
                <a:t>inked</a:t>
              </a:r>
            </a:p>
            <a:p>
              <a:r>
                <a:rPr lang="en-US" dirty="0" smtClean="0"/>
                <a:t>Diff 2</a:t>
              </a:r>
              <a:endParaRPr lang="en-US" dirty="0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3886200" y="3048000"/>
            <a:ext cx="1371600" cy="830997"/>
            <a:chOff x="1371600" y="990600"/>
            <a:chExt cx="1371600" cy="830997"/>
          </a:xfrm>
        </p:grpSpPr>
        <p:sp>
          <p:nvSpPr>
            <p:cNvPr id="57" name="TextBox 56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</a:t>
              </a:r>
              <a:r>
                <a:rPr lang="en-US" dirty="0" smtClean="0"/>
                <a:t>inked</a:t>
              </a:r>
            </a:p>
            <a:p>
              <a:r>
                <a:rPr lang="en-US" dirty="0" smtClean="0"/>
                <a:t>Diff 3</a:t>
              </a:r>
              <a:endParaRPr lang="en-US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5181600" y="4495800"/>
            <a:ext cx="1371600" cy="830997"/>
            <a:chOff x="1371600" y="990600"/>
            <a:chExt cx="1371600" cy="830997"/>
          </a:xfrm>
        </p:grpSpPr>
        <p:sp>
          <p:nvSpPr>
            <p:cNvPr id="60" name="TextBox 59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</a:t>
              </a:r>
              <a:r>
                <a:rPr lang="en-US" dirty="0" smtClean="0"/>
                <a:t>inked</a:t>
              </a:r>
            </a:p>
            <a:p>
              <a:r>
                <a:rPr lang="en-US" dirty="0" smtClean="0"/>
                <a:t>Diff 4</a:t>
              </a:r>
              <a:endParaRPr lang="en-US" dirty="0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6324600" y="3048000"/>
            <a:ext cx="1371600" cy="830997"/>
            <a:chOff x="1371600" y="990600"/>
            <a:chExt cx="1371600" cy="830997"/>
          </a:xfrm>
        </p:grpSpPr>
        <p:sp>
          <p:nvSpPr>
            <p:cNvPr id="63" name="TextBox 62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</a:t>
              </a:r>
              <a:r>
                <a:rPr lang="en-US" dirty="0" smtClean="0"/>
                <a:t>inked</a:t>
              </a:r>
            </a:p>
            <a:p>
              <a:r>
                <a:rPr lang="en-US" dirty="0" smtClean="0"/>
                <a:t>Diff 5</a:t>
              </a:r>
              <a:endParaRPr lang="en-US" dirty="0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9941834"/>
              </p:ext>
            </p:extLst>
          </p:nvPr>
        </p:nvGraphicFramePr>
        <p:xfrm>
          <a:off x="228600" y="1981200"/>
          <a:ext cx="1651000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13" name="Equation" r:id="rId4" imgW="660400" imgH="228600" progId="Equation.DSMT4">
                  <p:embed/>
                </p:oleObj>
              </mc:Choice>
              <mc:Fallback>
                <p:oleObj name="Equation" r:id="rId4" imgW="6604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0" y="1981200"/>
                        <a:ext cx="1651000" cy="57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7" name="Straight Arrow Connector 26"/>
          <p:cNvCxnSpPr/>
          <p:nvPr/>
        </p:nvCxnSpPr>
        <p:spPr bwMode="auto">
          <a:xfrm>
            <a:off x="1066800" y="2514600"/>
            <a:ext cx="457200" cy="45720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749952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Observation Error Time Series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4800" y="762000"/>
            <a:ext cx="86106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Example: Correlated Error AR1 with Variance 1.</a:t>
            </a:r>
          </a:p>
          <a:p>
            <a:r>
              <a:rPr lang="en-US" dirty="0" smtClean="0"/>
              <a:t>           Single Step </a:t>
            </a:r>
            <a:r>
              <a:rPr lang="en-US" dirty="0" err="1" smtClean="0"/>
              <a:t>Cov</a:t>
            </a:r>
            <a:r>
              <a:rPr lang="en-US" dirty="0" smtClean="0"/>
              <a:t> 0.999. Fixed for all cases.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708" y="2590800"/>
            <a:ext cx="6157783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050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Linked Difference Observations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066800" y="3962400"/>
            <a:ext cx="990600" cy="461665"/>
            <a:chOff x="2209800" y="2514600"/>
            <a:chExt cx="990600" cy="461665"/>
          </a:xfrm>
        </p:grpSpPr>
        <p:sp>
          <p:nvSpPr>
            <p:cNvPr id="3" name="TextBox 2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Obs1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286000" y="3962400"/>
            <a:ext cx="990600" cy="461665"/>
            <a:chOff x="2209800" y="2514600"/>
            <a:chExt cx="990600" cy="461665"/>
          </a:xfrm>
        </p:grpSpPr>
        <p:sp>
          <p:nvSpPr>
            <p:cNvPr id="11" name="TextBox 10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Obs2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24400" y="3962400"/>
            <a:ext cx="990600" cy="461665"/>
            <a:chOff x="2209800" y="2514600"/>
            <a:chExt cx="990600" cy="461665"/>
          </a:xfrm>
        </p:grpSpPr>
        <p:sp>
          <p:nvSpPr>
            <p:cNvPr id="14" name="TextBox 13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Obs4</a:t>
              </a:r>
              <a:endParaRPr lang="en-US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943600" y="3962400"/>
            <a:ext cx="990600" cy="461665"/>
            <a:chOff x="2209800" y="2514600"/>
            <a:chExt cx="990600" cy="461665"/>
          </a:xfrm>
        </p:grpSpPr>
        <p:sp>
          <p:nvSpPr>
            <p:cNvPr id="17" name="TextBox 16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Obs5</a:t>
              </a:r>
              <a:endParaRPr lang="en-US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505200" y="3962400"/>
            <a:ext cx="990600" cy="461665"/>
            <a:chOff x="2209800" y="2514600"/>
            <a:chExt cx="990600" cy="461665"/>
          </a:xfrm>
        </p:grpSpPr>
        <p:sp>
          <p:nvSpPr>
            <p:cNvPr id="20" name="TextBox 19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Obs3</a:t>
              </a:r>
              <a:endParaRPr lang="en-US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162800" y="3962400"/>
            <a:ext cx="990600" cy="830997"/>
            <a:chOff x="2209800" y="2514600"/>
            <a:chExt cx="990600" cy="830997"/>
          </a:xfrm>
        </p:grpSpPr>
        <p:sp>
          <p:nvSpPr>
            <p:cNvPr id="23" name="TextBox 22"/>
            <p:cNvSpPr txBox="1"/>
            <p:nvPr/>
          </p:nvSpPr>
          <p:spPr>
            <a:xfrm>
              <a:off x="2286000" y="2514600"/>
              <a:ext cx="9144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Obs6</a:t>
              </a:r>
            </a:p>
            <a:p>
              <a:endParaRPr lang="en-US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447800" y="3048000"/>
            <a:ext cx="1371600" cy="830997"/>
            <a:chOff x="1371600" y="990600"/>
            <a:chExt cx="1371600" cy="830997"/>
          </a:xfrm>
        </p:grpSpPr>
        <p:sp>
          <p:nvSpPr>
            <p:cNvPr id="37" name="TextBox 36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</a:t>
              </a:r>
              <a:r>
                <a:rPr lang="en-US" dirty="0" smtClean="0"/>
                <a:t>inked</a:t>
              </a:r>
            </a:p>
            <a:p>
              <a:r>
                <a:rPr lang="en-US" dirty="0" smtClean="0"/>
                <a:t>Diff 1</a:t>
              </a:r>
              <a:endParaRPr lang="en-US" dirty="0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2667000" y="4495800"/>
            <a:ext cx="1371600" cy="830997"/>
            <a:chOff x="1371600" y="990600"/>
            <a:chExt cx="1371600" cy="830997"/>
          </a:xfrm>
        </p:grpSpPr>
        <p:sp>
          <p:nvSpPr>
            <p:cNvPr id="54" name="TextBox 53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</a:t>
              </a:r>
              <a:r>
                <a:rPr lang="en-US" dirty="0" smtClean="0"/>
                <a:t>inked</a:t>
              </a:r>
            </a:p>
            <a:p>
              <a:r>
                <a:rPr lang="en-US" dirty="0" smtClean="0"/>
                <a:t>Diff 2</a:t>
              </a:r>
              <a:endParaRPr lang="en-US" dirty="0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3886200" y="3048000"/>
            <a:ext cx="1371600" cy="830997"/>
            <a:chOff x="1371600" y="990600"/>
            <a:chExt cx="1371600" cy="830997"/>
          </a:xfrm>
        </p:grpSpPr>
        <p:sp>
          <p:nvSpPr>
            <p:cNvPr id="57" name="TextBox 56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</a:t>
              </a:r>
              <a:r>
                <a:rPr lang="en-US" dirty="0" smtClean="0"/>
                <a:t>inked</a:t>
              </a:r>
            </a:p>
            <a:p>
              <a:r>
                <a:rPr lang="en-US" dirty="0" smtClean="0"/>
                <a:t>Diff 3</a:t>
              </a:r>
              <a:endParaRPr lang="en-US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5181600" y="4495800"/>
            <a:ext cx="1371600" cy="830997"/>
            <a:chOff x="1371600" y="990600"/>
            <a:chExt cx="1371600" cy="830997"/>
          </a:xfrm>
        </p:grpSpPr>
        <p:sp>
          <p:nvSpPr>
            <p:cNvPr id="60" name="TextBox 59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</a:t>
              </a:r>
              <a:r>
                <a:rPr lang="en-US" dirty="0" smtClean="0"/>
                <a:t>inked</a:t>
              </a:r>
            </a:p>
            <a:p>
              <a:r>
                <a:rPr lang="en-US" dirty="0" smtClean="0"/>
                <a:t>Diff 4</a:t>
              </a:r>
              <a:endParaRPr lang="en-US" dirty="0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6324600" y="3048000"/>
            <a:ext cx="1371600" cy="830997"/>
            <a:chOff x="1371600" y="990600"/>
            <a:chExt cx="1371600" cy="830997"/>
          </a:xfrm>
        </p:grpSpPr>
        <p:sp>
          <p:nvSpPr>
            <p:cNvPr id="63" name="TextBox 62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</a:t>
              </a:r>
              <a:r>
                <a:rPr lang="en-US" dirty="0" smtClean="0"/>
                <a:t>inked</a:t>
              </a:r>
            </a:p>
            <a:p>
              <a:r>
                <a:rPr lang="en-US" dirty="0" smtClean="0"/>
                <a:t>Diff 5</a:t>
              </a:r>
              <a:endParaRPr lang="en-US" dirty="0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2396034"/>
              </p:ext>
            </p:extLst>
          </p:nvPr>
        </p:nvGraphicFramePr>
        <p:xfrm>
          <a:off x="228600" y="1981200"/>
          <a:ext cx="1651000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81" name="Equation" r:id="rId4" imgW="660400" imgH="228600" progId="Equation.DSMT4">
                  <p:embed/>
                </p:oleObj>
              </mc:Choice>
              <mc:Fallback>
                <p:oleObj name="Equation" r:id="rId4" imgW="6604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0" y="1981200"/>
                        <a:ext cx="1651000" cy="57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1733622"/>
              </p:ext>
            </p:extLst>
          </p:nvPr>
        </p:nvGraphicFramePr>
        <p:xfrm>
          <a:off x="2209800" y="990600"/>
          <a:ext cx="2952750" cy="60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82" name="Equation" r:id="rId6" imgW="1181100" imgH="241300" progId="Equation.DSMT4">
                  <p:embed/>
                </p:oleObj>
              </mc:Choice>
              <mc:Fallback>
                <p:oleObj name="Equation" r:id="rId6" imgW="11811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209800" y="990600"/>
                        <a:ext cx="2952750" cy="603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7" name="Straight Arrow Connector 26"/>
          <p:cNvCxnSpPr/>
          <p:nvPr/>
        </p:nvCxnSpPr>
        <p:spPr bwMode="auto">
          <a:xfrm>
            <a:off x="1066800" y="2514600"/>
            <a:ext cx="457200" cy="45720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9" name="Straight Arrow Connector 28"/>
          <p:cNvCxnSpPr>
            <a:endCxn id="37" idx="0"/>
          </p:cNvCxnSpPr>
          <p:nvPr/>
        </p:nvCxnSpPr>
        <p:spPr bwMode="auto">
          <a:xfrm flipH="1">
            <a:off x="2133600" y="1600200"/>
            <a:ext cx="1600200" cy="144780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1" name="Straight Arrow Connector 30"/>
          <p:cNvCxnSpPr>
            <a:endCxn id="54" idx="0"/>
          </p:cNvCxnSpPr>
          <p:nvPr/>
        </p:nvCxnSpPr>
        <p:spPr bwMode="auto">
          <a:xfrm flipH="1">
            <a:off x="3352800" y="1600200"/>
            <a:ext cx="381000" cy="289560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92426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Linked Difference Observations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066800" y="3962400"/>
            <a:ext cx="990600" cy="461665"/>
            <a:chOff x="2209800" y="2514600"/>
            <a:chExt cx="990600" cy="461665"/>
          </a:xfrm>
        </p:grpSpPr>
        <p:sp>
          <p:nvSpPr>
            <p:cNvPr id="3" name="TextBox 2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Obs1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286000" y="3962400"/>
            <a:ext cx="990600" cy="461665"/>
            <a:chOff x="2209800" y="2514600"/>
            <a:chExt cx="990600" cy="461665"/>
          </a:xfrm>
        </p:grpSpPr>
        <p:sp>
          <p:nvSpPr>
            <p:cNvPr id="11" name="TextBox 10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Obs2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24400" y="3962400"/>
            <a:ext cx="990600" cy="461665"/>
            <a:chOff x="2209800" y="2514600"/>
            <a:chExt cx="990600" cy="461665"/>
          </a:xfrm>
        </p:grpSpPr>
        <p:sp>
          <p:nvSpPr>
            <p:cNvPr id="14" name="TextBox 13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Obs4</a:t>
              </a:r>
              <a:endParaRPr lang="en-US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943600" y="3962400"/>
            <a:ext cx="990600" cy="461665"/>
            <a:chOff x="2209800" y="2514600"/>
            <a:chExt cx="990600" cy="461665"/>
          </a:xfrm>
        </p:grpSpPr>
        <p:sp>
          <p:nvSpPr>
            <p:cNvPr id="17" name="TextBox 16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Obs5</a:t>
              </a:r>
              <a:endParaRPr lang="en-US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505200" y="3962400"/>
            <a:ext cx="990600" cy="461665"/>
            <a:chOff x="2209800" y="2514600"/>
            <a:chExt cx="990600" cy="461665"/>
          </a:xfrm>
        </p:grpSpPr>
        <p:sp>
          <p:nvSpPr>
            <p:cNvPr id="20" name="TextBox 19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Obs3</a:t>
              </a:r>
              <a:endParaRPr lang="en-US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162800" y="3962400"/>
            <a:ext cx="990600" cy="830997"/>
            <a:chOff x="2209800" y="2514600"/>
            <a:chExt cx="990600" cy="830997"/>
          </a:xfrm>
        </p:grpSpPr>
        <p:sp>
          <p:nvSpPr>
            <p:cNvPr id="23" name="TextBox 22"/>
            <p:cNvSpPr txBox="1"/>
            <p:nvPr/>
          </p:nvSpPr>
          <p:spPr>
            <a:xfrm>
              <a:off x="2286000" y="2514600"/>
              <a:ext cx="9144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Obs6</a:t>
              </a:r>
            </a:p>
            <a:p>
              <a:endParaRPr lang="en-US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447800" y="3048000"/>
            <a:ext cx="1371600" cy="830997"/>
            <a:chOff x="1371600" y="990600"/>
            <a:chExt cx="1371600" cy="830997"/>
          </a:xfrm>
        </p:grpSpPr>
        <p:sp>
          <p:nvSpPr>
            <p:cNvPr id="37" name="TextBox 36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</a:t>
              </a:r>
              <a:r>
                <a:rPr lang="en-US" dirty="0" smtClean="0"/>
                <a:t>inked</a:t>
              </a:r>
            </a:p>
            <a:p>
              <a:r>
                <a:rPr lang="en-US" dirty="0" smtClean="0"/>
                <a:t>Diff 1</a:t>
              </a:r>
              <a:endParaRPr lang="en-US" dirty="0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2667000" y="4495800"/>
            <a:ext cx="1371600" cy="830997"/>
            <a:chOff x="1371600" y="990600"/>
            <a:chExt cx="1371600" cy="830997"/>
          </a:xfrm>
        </p:grpSpPr>
        <p:sp>
          <p:nvSpPr>
            <p:cNvPr id="54" name="TextBox 53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</a:t>
              </a:r>
              <a:r>
                <a:rPr lang="en-US" dirty="0" smtClean="0"/>
                <a:t>inked</a:t>
              </a:r>
            </a:p>
            <a:p>
              <a:r>
                <a:rPr lang="en-US" dirty="0" smtClean="0"/>
                <a:t>Diff 2</a:t>
              </a:r>
              <a:endParaRPr lang="en-US" dirty="0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3886200" y="3048000"/>
            <a:ext cx="1371600" cy="830997"/>
            <a:chOff x="1371600" y="990600"/>
            <a:chExt cx="1371600" cy="830997"/>
          </a:xfrm>
        </p:grpSpPr>
        <p:sp>
          <p:nvSpPr>
            <p:cNvPr id="57" name="TextBox 56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</a:t>
              </a:r>
              <a:r>
                <a:rPr lang="en-US" dirty="0" smtClean="0"/>
                <a:t>inked</a:t>
              </a:r>
            </a:p>
            <a:p>
              <a:r>
                <a:rPr lang="en-US" dirty="0" smtClean="0"/>
                <a:t>Diff 3</a:t>
              </a:r>
              <a:endParaRPr lang="en-US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5181600" y="4495800"/>
            <a:ext cx="1371600" cy="830997"/>
            <a:chOff x="1371600" y="990600"/>
            <a:chExt cx="1371600" cy="830997"/>
          </a:xfrm>
        </p:grpSpPr>
        <p:sp>
          <p:nvSpPr>
            <p:cNvPr id="60" name="TextBox 59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</a:t>
              </a:r>
              <a:r>
                <a:rPr lang="en-US" dirty="0" smtClean="0"/>
                <a:t>inked</a:t>
              </a:r>
            </a:p>
            <a:p>
              <a:r>
                <a:rPr lang="en-US" dirty="0" smtClean="0"/>
                <a:t>Diff 4</a:t>
              </a:r>
              <a:endParaRPr lang="en-US" dirty="0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6324600" y="3048000"/>
            <a:ext cx="1371600" cy="830997"/>
            <a:chOff x="1371600" y="990600"/>
            <a:chExt cx="1371600" cy="830997"/>
          </a:xfrm>
        </p:grpSpPr>
        <p:sp>
          <p:nvSpPr>
            <p:cNvPr id="63" name="TextBox 62"/>
            <p:cNvSpPr txBox="1"/>
            <p:nvPr/>
          </p:nvSpPr>
          <p:spPr>
            <a:xfrm>
              <a:off x="1371600" y="990600"/>
              <a:ext cx="13716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</a:t>
              </a:r>
              <a:r>
                <a:rPr lang="en-US" dirty="0" smtClean="0"/>
                <a:t>inked</a:t>
              </a:r>
            </a:p>
            <a:p>
              <a:r>
                <a:rPr lang="en-US" dirty="0" smtClean="0"/>
                <a:t>Diff 5</a:t>
              </a:r>
              <a:endParaRPr lang="en-US" dirty="0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1371600" y="1066800"/>
              <a:ext cx="1371600" cy="6858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0635230"/>
              </p:ext>
            </p:extLst>
          </p:nvPr>
        </p:nvGraphicFramePr>
        <p:xfrm>
          <a:off x="228600" y="1981200"/>
          <a:ext cx="1651000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48" name="Equation" r:id="rId4" imgW="660400" imgH="228600" progId="Equation.DSMT4">
                  <p:embed/>
                </p:oleObj>
              </mc:Choice>
              <mc:Fallback>
                <p:oleObj name="Equation" r:id="rId4" imgW="6604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0" y="1981200"/>
                        <a:ext cx="1651000" cy="57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8751007"/>
              </p:ext>
            </p:extLst>
          </p:nvPr>
        </p:nvGraphicFramePr>
        <p:xfrm>
          <a:off x="2209800" y="990600"/>
          <a:ext cx="2952750" cy="60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49" name="Equation" r:id="rId6" imgW="1181100" imgH="241300" progId="Equation.DSMT4">
                  <p:embed/>
                </p:oleObj>
              </mc:Choice>
              <mc:Fallback>
                <p:oleObj name="Equation" r:id="rId6" imgW="11811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209800" y="990600"/>
                        <a:ext cx="2952750" cy="603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400319"/>
              </p:ext>
            </p:extLst>
          </p:nvPr>
        </p:nvGraphicFramePr>
        <p:xfrm>
          <a:off x="5791200" y="1524000"/>
          <a:ext cx="2603500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50" name="Equation" r:id="rId8" imgW="1041400" imgH="228600" progId="Equation.DSMT4">
                  <p:embed/>
                </p:oleObj>
              </mc:Choice>
              <mc:Fallback>
                <p:oleObj name="Equation" r:id="rId8" imgW="10414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791200" y="1524000"/>
                        <a:ext cx="2603500" cy="57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7" name="Straight Arrow Connector 26"/>
          <p:cNvCxnSpPr/>
          <p:nvPr/>
        </p:nvCxnSpPr>
        <p:spPr bwMode="auto">
          <a:xfrm>
            <a:off x="1066800" y="2514600"/>
            <a:ext cx="457200" cy="45720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9" name="Straight Arrow Connector 28"/>
          <p:cNvCxnSpPr>
            <a:endCxn id="37" idx="0"/>
          </p:cNvCxnSpPr>
          <p:nvPr/>
        </p:nvCxnSpPr>
        <p:spPr bwMode="auto">
          <a:xfrm flipH="1">
            <a:off x="2133600" y="1600200"/>
            <a:ext cx="1600200" cy="144780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5" name="Straight Arrow Connector 34"/>
          <p:cNvCxnSpPr/>
          <p:nvPr/>
        </p:nvCxnSpPr>
        <p:spPr bwMode="auto">
          <a:xfrm flipH="1">
            <a:off x="2743200" y="2133600"/>
            <a:ext cx="3962400" cy="91440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/>
          <p:nvPr/>
        </p:nvCxnSpPr>
        <p:spPr bwMode="auto">
          <a:xfrm flipH="1">
            <a:off x="5334000" y="2133600"/>
            <a:ext cx="1371600" cy="99060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162CFF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6" name="Straight Arrow Connector 45"/>
          <p:cNvCxnSpPr/>
          <p:nvPr/>
        </p:nvCxnSpPr>
        <p:spPr bwMode="auto">
          <a:xfrm flipH="1">
            <a:off x="3352800" y="1600200"/>
            <a:ext cx="381000" cy="289560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976854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1D Exponential Growth Model Results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12" y="1295400"/>
            <a:ext cx="4569460" cy="38582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2400" y="762000"/>
            <a:ext cx="876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EAKF Linked Diff. Obs. Good when correlated error dominates.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352800" y="1828800"/>
            <a:ext cx="106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RMSE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4419600" y="2057400"/>
            <a:ext cx="914400" cy="4572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162CFF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2743200" y="289560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Spread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 bwMode="auto">
          <a:xfrm>
            <a:off x="3886200" y="3124200"/>
            <a:ext cx="304800" cy="3048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11" name="Picture 10" descr="ar1_error_fig0.01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5257800"/>
            <a:ext cx="1651000" cy="939800"/>
          </a:xfrm>
          <a:prstGeom prst="rect">
            <a:avLst/>
          </a:prstGeom>
        </p:spPr>
      </p:pic>
      <p:pic>
        <p:nvPicPr>
          <p:cNvPr id="13" name="Picture 12" descr="ar1_error_fig1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5257800"/>
            <a:ext cx="1651000" cy="939800"/>
          </a:xfrm>
          <a:prstGeom prst="rect">
            <a:avLst/>
          </a:prstGeom>
        </p:spPr>
      </p:pic>
      <p:pic>
        <p:nvPicPr>
          <p:cNvPr id="14" name="Picture 13" descr="ar1_error_fig0.1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5257800"/>
            <a:ext cx="1651000" cy="9398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 bwMode="auto">
          <a:xfrm flipV="1">
            <a:off x="3352800" y="4800600"/>
            <a:ext cx="8382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flipV="1">
            <a:off x="4724400" y="4800600"/>
            <a:ext cx="0" cy="381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flipH="1" flipV="1">
            <a:off x="5410200" y="4800600"/>
            <a:ext cx="9144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349175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1D Exponential Growth Model Results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12" y="1295400"/>
            <a:ext cx="4569460" cy="385826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2400" y="762000"/>
            <a:ext cx="876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Comparison to Just Using Raw Observations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895600" y="1905000"/>
            <a:ext cx="76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Obs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 bwMode="auto">
          <a:xfrm>
            <a:off x="3581400" y="2133600"/>
            <a:ext cx="457200" cy="9906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9" name="Picture 8" descr="ar1_error_fig0.01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5257800"/>
            <a:ext cx="1651000" cy="939800"/>
          </a:xfrm>
          <a:prstGeom prst="rect">
            <a:avLst/>
          </a:prstGeom>
        </p:spPr>
      </p:pic>
      <p:pic>
        <p:nvPicPr>
          <p:cNvPr id="10" name="Picture 9" descr="ar1_error_fig1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5257800"/>
            <a:ext cx="1651000" cy="939800"/>
          </a:xfrm>
          <a:prstGeom prst="rect">
            <a:avLst/>
          </a:prstGeom>
        </p:spPr>
      </p:pic>
      <p:pic>
        <p:nvPicPr>
          <p:cNvPr id="11" name="Picture 10" descr="ar1_error_fig0.1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5257800"/>
            <a:ext cx="1651000" cy="9398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 bwMode="auto">
          <a:xfrm flipV="1">
            <a:off x="3352800" y="4800600"/>
            <a:ext cx="8382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flipV="1">
            <a:off x="4724400" y="4800600"/>
            <a:ext cx="0" cy="381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flipH="1" flipV="1">
            <a:off x="5410200" y="4800600"/>
            <a:ext cx="9144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2089850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63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28600"/>
            <a:ext cx="6406134" cy="48006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Lorenz 63 Model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pic>
        <p:nvPicPr>
          <p:cNvPr id="6" name="Picture 5" descr="thermometer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1600"/>
            <a:ext cx="1828800" cy="1828800"/>
          </a:xfrm>
          <a:prstGeom prst="rect">
            <a:avLst/>
          </a:prstGeom>
        </p:spPr>
      </p:pic>
      <p:pic>
        <p:nvPicPr>
          <p:cNvPr id="7" name="Picture 6" descr="thermometer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4191000"/>
            <a:ext cx="1828800" cy="1828800"/>
          </a:xfrm>
          <a:prstGeom prst="rect">
            <a:avLst/>
          </a:prstGeom>
        </p:spPr>
      </p:pic>
      <p:pic>
        <p:nvPicPr>
          <p:cNvPr id="8" name="Picture 7" descr="thermometer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4419600"/>
            <a:ext cx="1828800" cy="1828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791200" y="990600"/>
            <a:ext cx="3048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Observing System 1</a:t>
            </a:r>
          </a:p>
          <a:p>
            <a:r>
              <a:rPr lang="en-US" dirty="0" smtClean="0"/>
              <a:t>3 Instruments.</a:t>
            </a:r>
          </a:p>
          <a:p>
            <a:r>
              <a:rPr lang="en-US" dirty="0" smtClean="0"/>
              <a:t>Each has own correlated error.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180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63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28600"/>
            <a:ext cx="6406134" cy="48006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Lorenz 63 Model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791200" y="990600"/>
            <a:ext cx="3048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Observing System 2</a:t>
            </a:r>
          </a:p>
          <a:p>
            <a:r>
              <a:rPr lang="en-US" dirty="0"/>
              <a:t>1</a:t>
            </a:r>
            <a:r>
              <a:rPr lang="en-US" dirty="0" smtClean="0"/>
              <a:t> Instrument measures </a:t>
            </a:r>
            <a:r>
              <a:rPr lang="en-US" dirty="0" err="1" smtClean="0"/>
              <a:t>x,y,z</a:t>
            </a:r>
            <a:r>
              <a:rPr lang="en-US" dirty="0" smtClean="0"/>
              <a:t> each time. </a:t>
            </a:r>
            <a:endParaRPr lang="en-US" dirty="0"/>
          </a:p>
        </p:txBody>
      </p:sp>
      <p:sp>
        <p:nvSpPr>
          <p:cNvPr id="14" name="Arc 13"/>
          <p:cNvSpPr/>
          <p:nvPr/>
        </p:nvSpPr>
        <p:spPr bwMode="auto">
          <a:xfrm flipH="1" flipV="1">
            <a:off x="1600200" y="1600200"/>
            <a:ext cx="5410200" cy="4495800"/>
          </a:xfrm>
          <a:prstGeom prst="arc">
            <a:avLst>
              <a:gd name="adj1" fmla="val 14253193"/>
              <a:gd name="adj2" fmla="val 21563308"/>
            </a:avLst>
          </a:prstGeom>
          <a:noFill/>
          <a:ln w="31750" cap="flat" cmpd="sng" algn="ctr">
            <a:solidFill>
              <a:schemeClr val="tx1"/>
            </a:solidFill>
            <a:prstDash val="solid"/>
            <a:round/>
            <a:headEnd type="arrow" w="lg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pic>
        <p:nvPicPr>
          <p:cNvPr id="16" name="Picture 15" descr="poesSpacecraft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4191000"/>
            <a:ext cx="2721864" cy="1911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978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L63 Results, Linked Difference </a:t>
            </a:r>
            <a:r>
              <a:rPr lang="en-US" sz="2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Obs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04800" y="4953000"/>
            <a:ext cx="8229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5 ensemble members.</a:t>
            </a:r>
          </a:p>
          <a:p>
            <a:r>
              <a:rPr lang="en-US" sz="2000" dirty="0" smtClean="0"/>
              <a:t>Adaptive inflation.</a:t>
            </a:r>
          </a:p>
          <a:p>
            <a:r>
              <a:rPr lang="en-US" sz="2000" dirty="0" smtClean="0"/>
              <a:t>Observations every 6 model </a:t>
            </a:r>
            <a:r>
              <a:rPr lang="en-US" sz="2000" dirty="0" err="1" smtClean="0"/>
              <a:t>timesteps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90602"/>
            <a:ext cx="4551680" cy="383159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00200" y="60960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 Instruments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203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L63 Results, Linked Difference </a:t>
            </a:r>
            <a:r>
              <a:rPr lang="en-US" sz="2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Obs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04800" y="4953000"/>
            <a:ext cx="8229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5 ensemble members.</a:t>
            </a:r>
          </a:p>
          <a:p>
            <a:r>
              <a:rPr lang="en-US" sz="2000" dirty="0" smtClean="0"/>
              <a:t>Adaptive inflation.</a:t>
            </a:r>
          </a:p>
          <a:p>
            <a:r>
              <a:rPr lang="en-US" sz="2000" dirty="0" smtClean="0"/>
              <a:t>Observations every 6 model </a:t>
            </a:r>
            <a:r>
              <a:rPr lang="en-US" sz="2000" dirty="0" err="1" smtClean="0"/>
              <a:t>timesteps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990600"/>
            <a:ext cx="4551680" cy="3831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90602"/>
            <a:ext cx="4551680" cy="383159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00200" y="60960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 Instruments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715000" y="60960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r>
              <a:rPr lang="en-US" dirty="0" smtClean="0"/>
              <a:t> Instrument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51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L63 Summary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7200" y="990600"/>
            <a:ext cx="8229600" cy="14516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 smtClean="0"/>
              <a:t>Difference </a:t>
            </a:r>
            <a:r>
              <a:rPr lang="en-US" sz="2000" dirty="0" err="1" smtClean="0"/>
              <a:t>obs</a:t>
            </a:r>
            <a:r>
              <a:rPr lang="en-US" sz="2000" dirty="0" smtClean="0"/>
              <a:t> better unless uncorrelated error variance dominates.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 smtClean="0"/>
              <a:t>Improvement greater for single instrument.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 smtClean="0"/>
              <a:t>Ensembles often under-dispersive (what a surprise!).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5968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Lorenz 96 Model, 40-variables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pic>
        <p:nvPicPr>
          <p:cNvPr id="7" name="Picture 6" descr="thermometer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4724400"/>
            <a:ext cx="1097280" cy="10972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943600" y="990600"/>
            <a:ext cx="3048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Observing System 1</a:t>
            </a:r>
          </a:p>
          <a:p>
            <a:r>
              <a:rPr lang="en-US" dirty="0" smtClean="0"/>
              <a:t>40 Instruments.</a:t>
            </a:r>
          </a:p>
          <a:p>
            <a:r>
              <a:rPr lang="en-US" dirty="0" smtClean="0"/>
              <a:t>Each has own correlated error. 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2209800"/>
            <a:ext cx="4509391" cy="2330272"/>
          </a:xfrm>
          <a:prstGeom prst="rect">
            <a:avLst/>
          </a:prstGeom>
        </p:spPr>
      </p:pic>
      <p:pic>
        <p:nvPicPr>
          <p:cNvPr id="12" name="Picture 11" descr="thermometer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295400"/>
            <a:ext cx="1097280" cy="1097280"/>
          </a:xfrm>
          <a:prstGeom prst="rect">
            <a:avLst/>
          </a:prstGeom>
        </p:spPr>
      </p:pic>
      <p:pic>
        <p:nvPicPr>
          <p:cNvPr id="13" name="Picture 12" descr="thermometer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4648200"/>
            <a:ext cx="1097280" cy="1097280"/>
          </a:xfrm>
          <a:prstGeom prst="rect">
            <a:avLst/>
          </a:prstGeom>
        </p:spPr>
      </p:pic>
      <p:pic>
        <p:nvPicPr>
          <p:cNvPr id="14" name="Picture 13" descr="thermometer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4495800"/>
            <a:ext cx="1097280" cy="1097280"/>
          </a:xfrm>
          <a:prstGeom prst="rect">
            <a:avLst/>
          </a:prstGeom>
        </p:spPr>
      </p:pic>
      <p:pic>
        <p:nvPicPr>
          <p:cNvPr id="15" name="Picture 14" descr="thermometer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3352800"/>
            <a:ext cx="1097280" cy="1097280"/>
          </a:xfrm>
          <a:prstGeom prst="rect">
            <a:avLst/>
          </a:prstGeom>
        </p:spPr>
      </p:pic>
      <p:pic>
        <p:nvPicPr>
          <p:cNvPr id="16" name="Picture 15" descr="thermometer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76400"/>
            <a:ext cx="1097280" cy="1097280"/>
          </a:xfrm>
          <a:prstGeom prst="rect">
            <a:avLst/>
          </a:prstGeom>
        </p:spPr>
      </p:pic>
      <p:pic>
        <p:nvPicPr>
          <p:cNvPr id="17" name="Picture 16" descr="thermometer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219200"/>
            <a:ext cx="1097280" cy="1097280"/>
          </a:xfrm>
          <a:prstGeom prst="rect">
            <a:avLst/>
          </a:prstGeom>
        </p:spPr>
      </p:pic>
      <p:pic>
        <p:nvPicPr>
          <p:cNvPr id="18" name="Picture 17" descr="thermometer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1066800"/>
            <a:ext cx="1097280" cy="1097280"/>
          </a:xfrm>
          <a:prstGeom prst="rect">
            <a:avLst/>
          </a:prstGeom>
        </p:spPr>
      </p:pic>
      <p:pic>
        <p:nvPicPr>
          <p:cNvPr id="19" name="Picture 18" descr="thermometer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4419600"/>
            <a:ext cx="1097280" cy="1097280"/>
          </a:xfrm>
          <a:prstGeom prst="rect">
            <a:avLst/>
          </a:prstGeom>
        </p:spPr>
      </p:pic>
      <p:pic>
        <p:nvPicPr>
          <p:cNvPr id="20" name="Picture 19" descr="thermometer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3124200"/>
            <a:ext cx="1097280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7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Observation Error Time Series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4800" y="762000"/>
            <a:ext cx="8610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Example: Correlated Error AR1 with Variance 1.</a:t>
            </a:r>
          </a:p>
          <a:p>
            <a:r>
              <a:rPr lang="en-US" dirty="0" smtClean="0"/>
              <a:t>           Single Step </a:t>
            </a:r>
            <a:r>
              <a:rPr lang="en-US" dirty="0" err="1" smtClean="0"/>
              <a:t>Cov</a:t>
            </a:r>
            <a:r>
              <a:rPr lang="en-US" dirty="0" smtClean="0"/>
              <a:t> 0.999. Fixed for all cases.</a:t>
            </a:r>
          </a:p>
          <a:p>
            <a:r>
              <a:rPr lang="en-US" dirty="0" smtClean="0"/>
              <a:t>Vary uncorrelated error variance, 0.01</a:t>
            </a:r>
          </a:p>
          <a:p>
            <a:r>
              <a:rPr lang="en-US" dirty="0" smtClean="0"/>
              <a:t>          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708" y="2590800"/>
            <a:ext cx="6157783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029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Lorenz 96 Model, 40-variables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943600" y="990600"/>
            <a:ext cx="3048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Observing System 2</a:t>
            </a:r>
          </a:p>
          <a:p>
            <a:r>
              <a:rPr lang="en-US" dirty="0" smtClean="0"/>
              <a:t>1 instrument measures all 40 variables each time.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2209800"/>
            <a:ext cx="4509391" cy="2330272"/>
          </a:xfrm>
          <a:prstGeom prst="rect">
            <a:avLst/>
          </a:prstGeom>
        </p:spPr>
      </p:pic>
      <p:sp>
        <p:nvSpPr>
          <p:cNvPr id="10" name="Arc 9"/>
          <p:cNvSpPr/>
          <p:nvPr/>
        </p:nvSpPr>
        <p:spPr bwMode="auto">
          <a:xfrm flipH="1" flipV="1">
            <a:off x="685800" y="1066800"/>
            <a:ext cx="5410200" cy="4495800"/>
          </a:xfrm>
          <a:prstGeom prst="arc">
            <a:avLst>
              <a:gd name="adj1" fmla="val 14253193"/>
              <a:gd name="adj2" fmla="val 21563308"/>
            </a:avLst>
          </a:prstGeom>
          <a:noFill/>
          <a:ln w="31750" cap="flat" cmpd="sng" algn="ctr">
            <a:solidFill>
              <a:schemeClr val="tx1"/>
            </a:solidFill>
            <a:prstDash val="solid"/>
            <a:round/>
            <a:headEnd type="arrow" w="lg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pic>
        <p:nvPicPr>
          <p:cNvPr id="12" name="Picture 11" descr="poesSpacecraft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4267200"/>
            <a:ext cx="2721864" cy="1911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799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L96 Results, Linked Difference </a:t>
            </a:r>
            <a:r>
              <a:rPr lang="en-US" sz="2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Obs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04800" y="4953000"/>
            <a:ext cx="8229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10 ensemble members.</a:t>
            </a:r>
          </a:p>
          <a:p>
            <a:r>
              <a:rPr lang="en-US" sz="2000" dirty="0" smtClean="0"/>
              <a:t>Adaptive inflation, 0.2 </a:t>
            </a:r>
            <a:r>
              <a:rPr lang="en-US" sz="2000" dirty="0" err="1" smtClean="0"/>
              <a:t>halfwidth</a:t>
            </a:r>
            <a:r>
              <a:rPr lang="en-US" sz="2000" dirty="0" smtClean="0"/>
              <a:t> localization.</a:t>
            </a:r>
          </a:p>
          <a:p>
            <a:r>
              <a:rPr lang="en-US" sz="2000" dirty="0" smtClean="0"/>
              <a:t>Observations every model </a:t>
            </a:r>
            <a:r>
              <a:rPr lang="en-US" sz="2000" dirty="0" err="1" smtClean="0"/>
              <a:t>timestep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90602"/>
            <a:ext cx="4551680" cy="383159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24000" y="609600"/>
            <a:ext cx="2209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40 Instruments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482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L96 Results, Linked Difference </a:t>
            </a:r>
            <a:r>
              <a:rPr lang="en-US" sz="2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Obs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04800" y="4953000"/>
            <a:ext cx="8229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10 ensemble members.</a:t>
            </a:r>
          </a:p>
          <a:p>
            <a:r>
              <a:rPr lang="en-US" sz="2000" dirty="0" smtClean="0"/>
              <a:t>Adaptive inflation, 0.2 </a:t>
            </a:r>
            <a:r>
              <a:rPr lang="en-US" sz="2000" dirty="0" err="1" smtClean="0"/>
              <a:t>halfwidth</a:t>
            </a:r>
            <a:r>
              <a:rPr lang="en-US" sz="2000" dirty="0" smtClean="0"/>
              <a:t> localization.</a:t>
            </a:r>
          </a:p>
          <a:p>
            <a:r>
              <a:rPr lang="en-US" sz="2000" dirty="0" smtClean="0"/>
              <a:t>Observations every model </a:t>
            </a:r>
            <a:r>
              <a:rPr lang="en-US" sz="2000" dirty="0" err="1" smtClean="0"/>
              <a:t>timestep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990600"/>
            <a:ext cx="4551680" cy="3831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90602"/>
            <a:ext cx="4551680" cy="383159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24000" y="609600"/>
            <a:ext cx="2209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40 Instruments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715000" y="60960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r>
              <a:rPr lang="en-US" dirty="0" smtClean="0"/>
              <a:t> Instrument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058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81000" y="228601"/>
            <a:ext cx="8458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L96 Results, Linked Difference </a:t>
            </a:r>
            <a:r>
              <a:rPr lang="en-US" sz="2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Obs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990600"/>
            <a:ext cx="8229600" cy="2375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 smtClean="0"/>
              <a:t>Difference </a:t>
            </a:r>
            <a:r>
              <a:rPr lang="en-US" sz="2000" dirty="0" err="1" smtClean="0"/>
              <a:t>obs</a:t>
            </a:r>
            <a:r>
              <a:rPr lang="en-US" sz="2000" dirty="0" smtClean="0"/>
              <a:t> better unless uncorrelated error variance dominates.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 smtClean="0"/>
              <a:t>Improvement much greater for single instrument.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 smtClean="0"/>
              <a:t>Ensembles often over-dispersive. 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Ø"/>
            </a:pPr>
            <a:r>
              <a:rPr lang="en-US" sz="2000" dirty="0" smtClean="0"/>
              <a:t>Dealing with time correlation harder than space correlation.</a:t>
            </a:r>
          </a:p>
          <a:p>
            <a:pPr>
              <a:lnSpc>
                <a:spcPct val="15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3466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12" name="Picture 4" descr="bgrid_ps_29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143000"/>
            <a:ext cx="6388100" cy="386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8613" name="TextBox 5"/>
          <p:cNvSpPr txBox="1">
            <a:spLocks noChangeArrowheads="1"/>
          </p:cNvSpPr>
          <p:nvPr/>
        </p:nvSpPr>
        <p:spPr bwMode="auto">
          <a:xfrm>
            <a:off x="1295400" y="5105400"/>
            <a:ext cx="6858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r>
              <a:rPr lang="en-US" sz="2000"/>
              <a:t>Evolution of surface pressure field every 12 hours.</a:t>
            </a:r>
          </a:p>
          <a:p>
            <a:r>
              <a:rPr lang="en-US" sz="2000"/>
              <a:t>Has baroclinic instability: storms move east in midlatitudes.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k-SK" smtClean="0"/>
              <a:t>EGU, 20 Apr., 2016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0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Low-Order Dry Dynamical Core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675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660" name="Picture 4" descr="bgrid_ps_29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143000"/>
            <a:ext cx="6388100" cy="386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661" name="TextBox 5"/>
          <p:cNvSpPr txBox="1">
            <a:spLocks noChangeArrowheads="1"/>
          </p:cNvSpPr>
          <p:nvPr/>
        </p:nvSpPr>
        <p:spPr bwMode="auto">
          <a:xfrm>
            <a:off x="1295400" y="5105400"/>
            <a:ext cx="6858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r>
              <a:rPr lang="en-US" sz="2000"/>
              <a:t>Evolution of surface pressure field every 12 hours.</a:t>
            </a:r>
          </a:p>
          <a:p>
            <a:r>
              <a:rPr lang="en-US" sz="2000"/>
              <a:t>Has baroclinic instability: storms move east in midlatitudes.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k-SK" smtClean="0"/>
              <a:t>EGU, 20 Apr., 2016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0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Low-Order Dry Dynamical Core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0575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708" name="Picture 4" descr="bgrid_ps_29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143000"/>
            <a:ext cx="6388100" cy="386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2709" name="TextBox 5"/>
          <p:cNvSpPr txBox="1">
            <a:spLocks noChangeArrowheads="1"/>
          </p:cNvSpPr>
          <p:nvPr/>
        </p:nvSpPr>
        <p:spPr bwMode="auto">
          <a:xfrm>
            <a:off x="1295400" y="5105400"/>
            <a:ext cx="6858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r>
              <a:rPr lang="en-US" sz="2000"/>
              <a:t>Evolution of surface pressure field every 12 hours.</a:t>
            </a:r>
          </a:p>
          <a:p>
            <a:r>
              <a:rPr lang="en-US" sz="2000"/>
              <a:t>Has baroclinic instability: storms move east in midlatitudes.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k-SK" smtClean="0"/>
              <a:t>EGU, 20 Apr., 2016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0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Low-Order Dry Dynamical Core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419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756" name="Picture 4" descr="bgrid_ps_29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143000"/>
            <a:ext cx="6388100" cy="386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4757" name="TextBox 5"/>
          <p:cNvSpPr txBox="1">
            <a:spLocks noChangeArrowheads="1"/>
          </p:cNvSpPr>
          <p:nvPr/>
        </p:nvSpPr>
        <p:spPr bwMode="auto">
          <a:xfrm>
            <a:off x="1295400" y="5105400"/>
            <a:ext cx="6858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r>
              <a:rPr lang="en-US" sz="2000"/>
              <a:t>Evolution of surface pressure field every 12 hours.</a:t>
            </a:r>
          </a:p>
          <a:p>
            <a:r>
              <a:rPr lang="en-US" sz="2000"/>
              <a:t>Has baroclinic instability: storms move east in midlatitudes.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k-SK" smtClean="0"/>
              <a:t>EGU, 20 Apr., 2016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0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Low-Order Dry Dynamical Core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9628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804" name="Picture 4" descr="bgrid_ps_29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143000"/>
            <a:ext cx="6388100" cy="386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6805" name="TextBox 5"/>
          <p:cNvSpPr txBox="1">
            <a:spLocks noChangeArrowheads="1"/>
          </p:cNvSpPr>
          <p:nvPr/>
        </p:nvSpPr>
        <p:spPr bwMode="auto">
          <a:xfrm>
            <a:off x="1295400" y="5105400"/>
            <a:ext cx="6858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r>
              <a:rPr lang="en-US" sz="2000"/>
              <a:t>Evolution of surface pressure field every 12 hours.</a:t>
            </a:r>
          </a:p>
          <a:p>
            <a:r>
              <a:rPr lang="en-US" sz="2000"/>
              <a:t>Has baroclinic instability: storms move east in midlatitudes.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k-SK" smtClean="0"/>
              <a:t>EGU, 20 Apr., 2016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0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Low-Order Dry Dynamical Core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181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852" name="Picture 4" descr="bgrid_ps_29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143000"/>
            <a:ext cx="6388100" cy="386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8853" name="TextBox 5"/>
          <p:cNvSpPr txBox="1">
            <a:spLocks noChangeArrowheads="1"/>
          </p:cNvSpPr>
          <p:nvPr/>
        </p:nvSpPr>
        <p:spPr bwMode="auto">
          <a:xfrm>
            <a:off x="1295400" y="5105400"/>
            <a:ext cx="6858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r>
              <a:rPr lang="en-US" sz="2000"/>
              <a:t>Evolution of surface pressure field every 12 hours.</a:t>
            </a:r>
          </a:p>
          <a:p>
            <a:r>
              <a:rPr lang="en-US" sz="2000"/>
              <a:t>Has baroclinic instability: storms move east in midlatitudes.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k-SK" smtClean="0"/>
              <a:t>EGU, 20 Apr., 2016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0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Low-Order Dry Dynamical Core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5356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Observation Error Time Series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4800" y="762000"/>
            <a:ext cx="8610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Example: Correlated Error AR1 with Variance 1.</a:t>
            </a:r>
          </a:p>
          <a:p>
            <a:r>
              <a:rPr lang="en-US" dirty="0" smtClean="0"/>
              <a:t>           Single Step </a:t>
            </a:r>
            <a:r>
              <a:rPr lang="en-US" dirty="0" err="1" smtClean="0"/>
              <a:t>Cov</a:t>
            </a:r>
            <a:r>
              <a:rPr lang="en-US" dirty="0" smtClean="0"/>
              <a:t> 0.999. Fixed for all cases.</a:t>
            </a:r>
          </a:p>
          <a:p>
            <a:r>
              <a:rPr lang="en-US" dirty="0" smtClean="0"/>
              <a:t>Vary uncorrelated error variance, 0.1</a:t>
            </a:r>
          </a:p>
          <a:p>
            <a:r>
              <a:rPr lang="en-US" dirty="0" smtClean="0"/>
              <a:t>          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708" y="2590800"/>
            <a:ext cx="6157783" cy="350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67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900" name="Picture 4" descr="bgrid_ps_29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143000"/>
            <a:ext cx="6388100" cy="386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0901" name="TextBox 5"/>
          <p:cNvSpPr txBox="1">
            <a:spLocks noChangeArrowheads="1"/>
          </p:cNvSpPr>
          <p:nvPr/>
        </p:nvSpPr>
        <p:spPr bwMode="auto">
          <a:xfrm>
            <a:off x="1295400" y="5105400"/>
            <a:ext cx="6858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r>
              <a:rPr lang="en-US" sz="2000"/>
              <a:t>Evolution of surface pressure field every 12 hours.</a:t>
            </a:r>
          </a:p>
          <a:p>
            <a:r>
              <a:rPr lang="en-US" sz="2000"/>
              <a:t>Has baroclinic instability: storms move east in midlatitudes.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k-SK" smtClean="0"/>
              <a:t>EGU, 20 Apr., 2016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0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Low-Order Dry Dynamical Core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9054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48" name="Picture 4" descr="bgrid_ps_29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143000"/>
            <a:ext cx="6388100" cy="386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2949" name="TextBox 5"/>
          <p:cNvSpPr txBox="1">
            <a:spLocks noChangeArrowheads="1"/>
          </p:cNvSpPr>
          <p:nvPr/>
        </p:nvSpPr>
        <p:spPr bwMode="auto">
          <a:xfrm>
            <a:off x="1295400" y="5105400"/>
            <a:ext cx="6858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r>
              <a:rPr lang="en-US" sz="2000"/>
              <a:t>Evolution of surface pressure field every 12 hours.</a:t>
            </a:r>
          </a:p>
          <a:p>
            <a:r>
              <a:rPr lang="en-US" sz="2000"/>
              <a:t>Has baroclinic instability: storms move east in midlatitudes.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k-SK" smtClean="0"/>
              <a:t>EGU, 20 Apr., 2016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0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Low-Order Dry Dynamical Core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761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96" name="Picture 4" descr="bgrid_ps_29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143000"/>
            <a:ext cx="6388100" cy="386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4997" name="TextBox 5"/>
          <p:cNvSpPr txBox="1">
            <a:spLocks noChangeArrowheads="1"/>
          </p:cNvSpPr>
          <p:nvPr/>
        </p:nvSpPr>
        <p:spPr bwMode="auto">
          <a:xfrm>
            <a:off x="1295400" y="5105400"/>
            <a:ext cx="6858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r>
              <a:rPr lang="en-US" sz="2000"/>
              <a:t>Evolution of surface pressure field every 12 hours.</a:t>
            </a:r>
          </a:p>
          <a:p>
            <a:r>
              <a:rPr lang="en-US" sz="2000"/>
              <a:t>Has baroclinic instability: storms move east in midlatitudes.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k-SK" smtClean="0"/>
              <a:t>EGU, 20 Apr., 2016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0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Low-Order Dry Dynamical Core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7134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044" name="Picture 4" descr="bgrid_ps_29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143000"/>
            <a:ext cx="6388100" cy="386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7045" name="TextBox 5"/>
          <p:cNvSpPr txBox="1">
            <a:spLocks noChangeArrowheads="1"/>
          </p:cNvSpPr>
          <p:nvPr/>
        </p:nvSpPr>
        <p:spPr bwMode="auto">
          <a:xfrm>
            <a:off x="1295400" y="5105400"/>
            <a:ext cx="6858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r>
              <a:rPr lang="en-US" sz="2000"/>
              <a:t>Evolution of surface pressure field every 12 hours.</a:t>
            </a:r>
          </a:p>
          <a:p>
            <a:r>
              <a:rPr lang="en-US" sz="2000"/>
              <a:t>Has baroclinic instability: storms move east in midlatitudes.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k-SK" smtClean="0"/>
              <a:t>EGU, 20 Apr., 2016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0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Low-Order Dry Dynamical Core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415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092" name="Picture 4" descr="bgrid_ps_29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252538"/>
            <a:ext cx="6388100" cy="375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9093" name="TextBox 5"/>
          <p:cNvSpPr txBox="1">
            <a:spLocks noChangeArrowheads="1"/>
          </p:cNvSpPr>
          <p:nvPr/>
        </p:nvSpPr>
        <p:spPr bwMode="auto">
          <a:xfrm>
            <a:off x="1295400" y="5105400"/>
            <a:ext cx="6858000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r>
              <a:rPr lang="en-US" sz="2000"/>
              <a:t>30x60 horizontal grid, 5 levels.</a:t>
            </a:r>
          </a:p>
          <a:p>
            <a:r>
              <a:rPr lang="en-US" sz="2000"/>
              <a:t>Surface pressure, temperature, wind components.</a:t>
            </a:r>
          </a:p>
          <a:p>
            <a:r>
              <a:rPr lang="en-US" sz="2000"/>
              <a:t>28,800 variables.</a:t>
            </a:r>
          </a:p>
          <a:p>
            <a:endParaRPr lang="en-US" sz="200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k-SK" smtClean="0"/>
              <a:t>EGU, 20 Apr., 2016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Low-Order Dry Dynamical Core: Grid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6423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092" name="Picture 4" descr="bgrid_ps_29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252538"/>
            <a:ext cx="6388100" cy="375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9093" name="TextBox 5"/>
          <p:cNvSpPr txBox="1">
            <a:spLocks noChangeArrowheads="1"/>
          </p:cNvSpPr>
          <p:nvPr/>
        </p:nvSpPr>
        <p:spPr bwMode="auto">
          <a:xfrm>
            <a:off x="1295400" y="5105400"/>
            <a:ext cx="68580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r>
              <a:rPr lang="en-US" sz="2000" dirty="0" smtClean="0"/>
              <a:t>Assimilate once per day. 0.2 radian localization.</a:t>
            </a:r>
          </a:p>
          <a:p>
            <a:r>
              <a:rPr lang="en-US" sz="2000" dirty="0" smtClean="0"/>
              <a:t>Observe each surface pressure grid point.</a:t>
            </a:r>
          </a:p>
          <a:p>
            <a:r>
              <a:rPr lang="en-US" sz="2000" dirty="0" smtClean="0"/>
              <a:t>Uncorrelated </a:t>
            </a:r>
            <a:r>
              <a:rPr lang="en-US" sz="2000" dirty="0" err="1" smtClean="0"/>
              <a:t>obs</a:t>
            </a:r>
            <a:r>
              <a:rPr lang="en-US" sz="2000" dirty="0" smtClean="0"/>
              <a:t> error variance 100 Pa.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k-SK" smtClean="0"/>
              <a:t>EGU, 20 Apr., 2016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Low-Order Dry Dynamical Core: Observations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7179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olar_orbit_pictur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156" y="1752600"/>
            <a:ext cx="4352544" cy="5632704"/>
          </a:xfrm>
          <a:prstGeom prst="rect">
            <a:avLst/>
          </a:prstGeom>
        </p:spPr>
      </p:pic>
      <p:pic>
        <p:nvPicPr>
          <p:cNvPr id="89092" name="Picture 4" descr="bgrid_ps_291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219200"/>
            <a:ext cx="4345957" cy="2557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9093" name="TextBox 5"/>
          <p:cNvSpPr txBox="1">
            <a:spLocks noChangeArrowheads="1"/>
          </p:cNvSpPr>
          <p:nvPr/>
        </p:nvSpPr>
        <p:spPr bwMode="auto">
          <a:xfrm>
            <a:off x="1295400" y="5105400"/>
            <a:ext cx="68580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ヒラギノ角ゴ Pro W3" charset="0"/>
                <a:cs typeface="ヒラギノ角ゴ Pro W3" charset="0"/>
              </a:defRPr>
            </a:lvl9pPr>
          </a:lstStyle>
          <a:p>
            <a:r>
              <a:rPr lang="en-US" sz="2000" dirty="0" smtClean="0"/>
              <a:t>Uncorrelated </a:t>
            </a:r>
            <a:r>
              <a:rPr lang="en-US" sz="2000" dirty="0" err="1" smtClean="0"/>
              <a:t>obs</a:t>
            </a:r>
            <a:r>
              <a:rPr lang="en-US" sz="2000" dirty="0" smtClean="0"/>
              <a:t> error variance 100 Pa.</a:t>
            </a:r>
          </a:p>
          <a:p>
            <a:r>
              <a:rPr lang="en-US" sz="2000" dirty="0" smtClean="0"/>
              <a:t>Correlated </a:t>
            </a:r>
            <a:r>
              <a:rPr lang="en-US" sz="2000" dirty="0" err="1" smtClean="0"/>
              <a:t>obs</a:t>
            </a:r>
            <a:r>
              <a:rPr lang="en-US" sz="2000" dirty="0" smtClean="0"/>
              <a:t> error along ‘simulated polar orbiter track’.</a:t>
            </a:r>
          </a:p>
          <a:p>
            <a:r>
              <a:rPr lang="en-US" sz="2000" dirty="0" smtClean="0"/>
              <a:t>Vary ratio of correlated to uncorrelated </a:t>
            </a:r>
            <a:r>
              <a:rPr lang="en-US" sz="2000" dirty="0" err="1" smtClean="0"/>
              <a:t>obs</a:t>
            </a:r>
            <a:r>
              <a:rPr lang="en-US" sz="2000" dirty="0" smtClean="0"/>
              <a:t> error variance.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k-SK" smtClean="0"/>
              <a:t>EGU, 20 Apr., 2016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Low-Order Dry Dynamical Core: Observations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9144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obs_error_time_serie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4038600"/>
            <a:ext cx="2250567" cy="846582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k-SK" smtClean="0"/>
              <a:t>EGU, 20 Apr., 2016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Low-Order Dry Dynamical Core: PS Results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762000"/>
            <a:ext cx="5462270" cy="32492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3400" y="5029200"/>
            <a:ext cx="8001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Linked difference better for large correlated error.</a:t>
            </a:r>
          </a:p>
          <a:p>
            <a:r>
              <a:rPr lang="en-US" dirty="0" smtClean="0"/>
              <a:t>Standard better for small correlated error.</a:t>
            </a:r>
            <a:endParaRPr lang="en-US" dirty="0"/>
          </a:p>
        </p:txBody>
      </p:sp>
      <p:pic>
        <p:nvPicPr>
          <p:cNvPr id="3" name="Picture 2" descr="obs_error_time_series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4038600"/>
            <a:ext cx="2217039" cy="846582"/>
          </a:xfrm>
          <a:prstGeom prst="rect">
            <a:avLst/>
          </a:prstGeom>
        </p:spPr>
      </p:pic>
      <p:pic>
        <p:nvPicPr>
          <p:cNvPr id="6" name="Picture 5" descr="obs_error_time_series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4038600"/>
            <a:ext cx="2217039" cy="846582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 bwMode="auto">
          <a:xfrm flipV="1">
            <a:off x="2743200" y="3505200"/>
            <a:ext cx="6858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flipV="1">
            <a:off x="4114800" y="3505200"/>
            <a:ext cx="533400" cy="533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flipH="1" flipV="1">
            <a:off x="6019800" y="3505200"/>
            <a:ext cx="8382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945907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k-SK" smtClean="0"/>
              <a:t>EGU, 20 Apr., 2016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Low-Order Dry Dynamical Core: </a:t>
            </a:r>
            <a:r>
              <a:rPr lang="en-US" sz="2800" dirty="0">
                <a:solidFill>
                  <a:schemeClr val="bg1"/>
                </a:solidFill>
              </a:rPr>
              <a:t>T</a:t>
            </a:r>
            <a:r>
              <a:rPr lang="en-US" sz="2800" dirty="0" smtClean="0">
                <a:solidFill>
                  <a:schemeClr val="bg1"/>
                </a:solidFill>
              </a:rPr>
              <a:t> Results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781039"/>
            <a:ext cx="5462269" cy="32112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3400" y="5029200"/>
            <a:ext cx="8001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Linked difference better for large correlated error.</a:t>
            </a:r>
          </a:p>
          <a:p>
            <a:r>
              <a:rPr lang="en-US" dirty="0" smtClean="0"/>
              <a:t>Standard better for small correlated error.</a:t>
            </a:r>
            <a:endParaRPr lang="en-US" dirty="0"/>
          </a:p>
        </p:txBody>
      </p:sp>
      <p:pic>
        <p:nvPicPr>
          <p:cNvPr id="6" name="Picture 5" descr="obs_error_time_series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4038600"/>
            <a:ext cx="2217039" cy="846582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 bwMode="auto">
          <a:xfrm flipV="1">
            <a:off x="2743200" y="3505200"/>
            <a:ext cx="6858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flipV="1">
            <a:off x="4114800" y="3505200"/>
            <a:ext cx="533400" cy="533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flipH="1" flipV="1">
            <a:off x="6019800" y="3505200"/>
            <a:ext cx="8382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12" name="Picture 11" descr="obs_error_time_series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4038600"/>
            <a:ext cx="2250567" cy="846582"/>
          </a:xfrm>
          <a:prstGeom prst="rect">
            <a:avLst/>
          </a:prstGeom>
        </p:spPr>
      </p:pic>
      <p:pic>
        <p:nvPicPr>
          <p:cNvPr id="13" name="Picture 12" descr="obs_error_time_series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4038600"/>
            <a:ext cx="2217039" cy="846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484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k-SK" smtClean="0"/>
              <a:t>EGU, 20 Apr., 2016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9144000" cy="492443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600" dirty="0" smtClean="0">
                <a:solidFill>
                  <a:schemeClr val="bg1"/>
                </a:solidFill>
              </a:rPr>
              <a:t>PS RMSE Structure: </a:t>
            </a:r>
            <a:r>
              <a:rPr lang="en-US" sz="2600" dirty="0" smtClean="0">
                <a:solidFill>
                  <a:schemeClr val="bg1"/>
                </a:solidFill>
              </a:rPr>
              <a:t>Large</a:t>
            </a:r>
            <a:r>
              <a:rPr lang="en-US" sz="2600" dirty="0" smtClean="0">
                <a:solidFill>
                  <a:schemeClr val="bg1"/>
                </a:solidFill>
              </a:rPr>
              <a:t> </a:t>
            </a:r>
            <a:r>
              <a:rPr lang="en-US" sz="2600" dirty="0" smtClean="0">
                <a:solidFill>
                  <a:schemeClr val="bg1"/>
                </a:solidFill>
              </a:rPr>
              <a:t>Unc</a:t>
            </a:r>
            <a:r>
              <a:rPr lang="en-US" sz="2600" dirty="0" smtClean="0">
                <a:solidFill>
                  <a:schemeClr val="bg1"/>
                </a:solidFill>
              </a:rPr>
              <a:t>orrelated </a:t>
            </a:r>
            <a:r>
              <a:rPr lang="en-US" sz="2600" dirty="0" smtClean="0">
                <a:solidFill>
                  <a:schemeClr val="bg1"/>
                </a:solidFill>
              </a:rPr>
              <a:t>Error, Ratio </a:t>
            </a:r>
            <a:r>
              <a:rPr lang="en-US" sz="2600" dirty="0">
                <a:solidFill>
                  <a:schemeClr val="bg1"/>
                </a:solidFill>
              </a:rPr>
              <a:t>4</a:t>
            </a:r>
            <a:endParaRPr lang="en-US" sz="2600" dirty="0">
              <a:solidFill>
                <a:schemeClr val="bg1"/>
              </a:solidFill>
            </a:endParaRPr>
          </a:p>
        </p:txBody>
      </p:sp>
      <p:pic>
        <p:nvPicPr>
          <p:cNvPr id="3" name="Picture 2" descr="ps_spatial_rms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914400"/>
            <a:ext cx="5059680" cy="2743200"/>
          </a:xfrm>
          <a:prstGeom prst="rect">
            <a:avLst/>
          </a:prstGeom>
        </p:spPr>
      </p:pic>
      <p:pic>
        <p:nvPicPr>
          <p:cNvPr id="6" name="Picture 5" descr="ps_spatial_rmse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200400"/>
            <a:ext cx="5120640" cy="27432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715000" y="2362200"/>
            <a:ext cx="2971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Base errors largest in storm tracks.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715000" y="4419600"/>
            <a:ext cx="29718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Linked difference errors largest in broad tropical band.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449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Observation Error Time Series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4800" y="762000"/>
            <a:ext cx="8610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Example: Correlated Error AR1 with Variance 1.</a:t>
            </a:r>
          </a:p>
          <a:p>
            <a:r>
              <a:rPr lang="en-US" dirty="0" smtClean="0"/>
              <a:t>           Single Step </a:t>
            </a:r>
            <a:r>
              <a:rPr lang="en-US" dirty="0" err="1" smtClean="0"/>
              <a:t>Cov</a:t>
            </a:r>
            <a:r>
              <a:rPr lang="en-US" dirty="0" smtClean="0"/>
              <a:t> 0.999. Fixed for all cases.</a:t>
            </a:r>
          </a:p>
          <a:p>
            <a:r>
              <a:rPr lang="en-US" dirty="0" smtClean="0"/>
              <a:t>Vary uncorrelated error variance, 1.0</a:t>
            </a:r>
          </a:p>
          <a:p>
            <a:r>
              <a:rPr lang="en-US" dirty="0" smtClean="0"/>
              <a:t>          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708" y="2590800"/>
            <a:ext cx="6157783" cy="350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075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k-SK" smtClean="0"/>
              <a:t>EGU, 20 Apr., 2016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9144000" cy="492443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600" dirty="0" smtClean="0">
                <a:solidFill>
                  <a:schemeClr val="bg1"/>
                </a:solidFill>
              </a:rPr>
              <a:t>PS RMSE Structure: Moderate </a:t>
            </a:r>
            <a:r>
              <a:rPr lang="en-US" sz="2600" dirty="0" smtClean="0">
                <a:solidFill>
                  <a:schemeClr val="bg1"/>
                </a:solidFill>
              </a:rPr>
              <a:t>Uncorrelated </a:t>
            </a:r>
            <a:r>
              <a:rPr lang="en-US" sz="2600" dirty="0" smtClean="0">
                <a:solidFill>
                  <a:schemeClr val="bg1"/>
                </a:solidFill>
              </a:rPr>
              <a:t>Error, Ratio 1</a:t>
            </a:r>
            <a:endParaRPr lang="en-US" sz="26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930729"/>
            <a:ext cx="5059680" cy="27105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200400"/>
            <a:ext cx="5120640" cy="27432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715000" y="2362200"/>
            <a:ext cx="2971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Base errors largest in storm tracks.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715000" y="4419600"/>
            <a:ext cx="29718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Linked difference errors largest in broad tropical band.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854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k-SK" smtClean="0"/>
              <a:t>EGU, 20 Apr., 2016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9144000" cy="492443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600" dirty="0" smtClean="0">
                <a:solidFill>
                  <a:schemeClr val="bg1"/>
                </a:solidFill>
              </a:rPr>
              <a:t>PS RMSE Structure: </a:t>
            </a:r>
            <a:r>
              <a:rPr lang="en-US" sz="2600" dirty="0" smtClean="0">
                <a:solidFill>
                  <a:schemeClr val="bg1"/>
                </a:solidFill>
              </a:rPr>
              <a:t>Small</a:t>
            </a:r>
            <a:r>
              <a:rPr lang="en-US" sz="2600" dirty="0" smtClean="0">
                <a:solidFill>
                  <a:schemeClr val="bg1"/>
                </a:solidFill>
              </a:rPr>
              <a:t> Uncorrelated </a:t>
            </a:r>
            <a:r>
              <a:rPr lang="en-US" sz="2600" dirty="0" smtClean="0">
                <a:solidFill>
                  <a:schemeClr val="bg1"/>
                </a:solidFill>
              </a:rPr>
              <a:t>Error, Ratio </a:t>
            </a:r>
            <a:r>
              <a:rPr lang="en-US" sz="2600" dirty="0" smtClean="0">
                <a:solidFill>
                  <a:schemeClr val="bg1"/>
                </a:solidFill>
              </a:rPr>
              <a:t>1/4</a:t>
            </a:r>
            <a:endParaRPr lang="en-US" sz="26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930729"/>
            <a:ext cx="5059678" cy="27105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200400"/>
            <a:ext cx="5120640" cy="27432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715000" y="2362200"/>
            <a:ext cx="2971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Base errors largest in storm tracks.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715000" y="4419600"/>
            <a:ext cx="29718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Linked difference errors largest in broad tropical band.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788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k-SK" smtClean="0"/>
              <a:t>EGU, 20 Apr., 2016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9144000" cy="492443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600" dirty="0" smtClean="0">
                <a:solidFill>
                  <a:schemeClr val="bg1"/>
                </a:solidFill>
              </a:rPr>
              <a:t>T RMSE Structure: </a:t>
            </a:r>
            <a:r>
              <a:rPr lang="en-US" sz="2600" dirty="0" smtClean="0">
                <a:solidFill>
                  <a:schemeClr val="bg1"/>
                </a:solidFill>
              </a:rPr>
              <a:t>Small</a:t>
            </a:r>
            <a:r>
              <a:rPr lang="en-US" sz="2600" dirty="0" smtClean="0">
                <a:solidFill>
                  <a:schemeClr val="bg1"/>
                </a:solidFill>
              </a:rPr>
              <a:t> </a:t>
            </a:r>
            <a:r>
              <a:rPr lang="en-US" sz="2600" dirty="0" smtClean="0">
                <a:solidFill>
                  <a:schemeClr val="bg1"/>
                </a:solidFill>
              </a:rPr>
              <a:t>Unc</a:t>
            </a:r>
            <a:r>
              <a:rPr lang="en-US" sz="2600" dirty="0" smtClean="0">
                <a:solidFill>
                  <a:schemeClr val="bg1"/>
                </a:solidFill>
              </a:rPr>
              <a:t>orrelated </a:t>
            </a:r>
            <a:r>
              <a:rPr lang="en-US" sz="2600" dirty="0" smtClean="0">
                <a:solidFill>
                  <a:schemeClr val="bg1"/>
                </a:solidFill>
              </a:rPr>
              <a:t>Error, Ratio </a:t>
            </a:r>
            <a:r>
              <a:rPr lang="en-US" sz="2600" dirty="0" smtClean="0">
                <a:solidFill>
                  <a:schemeClr val="bg1"/>
                </a:solidFill>
              </a:rPr>
              <a:t>1/4</a:t>
            </a:r>
            <a:endParaRPr lang="en-US" sz="26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936086"/>
            <a:ext cx="5059678" cy="26998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221831"/>
            <a:ext cx="5120640" cy="270033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715000" y="2362200"/>
            <a:ext cx="2971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Base errors largest in tropics.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715000" y="4419600"/>
            <a:ext cx="29718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Linked difference errors have similar pattern.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536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sk-SK" smtClean="0"/>
              <a:t>EGU, 20 Apr., 2016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57200" y="1066800"/>
            <a:ext cx="8305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Linked difference </a:t>
            </a:r>
            <a:r>
              <a:rPr lang="en-US" dirty="0" err="1" smtClean="0"/>
              <a:t>obs</a:t>
            </a:r>
            <a:r>
              <a:rPr lang="en-US" dirty="0" smtClean="0"/>
              <a:t> better for large correlated error.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Linked difference not sensitive to correlated error size.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Adaptive inflation struggles with large correlated error.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Could use base approach for uncorrelated </a:t>
            </a:r>
            <a:r>
              <a:rPr lang="en-US" dirty="0" err="1" smtClean="0"/>
              <a:t>obs</a:t>
            </a:r>
            <a:r>
              <a:rPr lang="en-US" dirty="0" smtClean="0"/>
              <a:t>, </a:t>
            </a:r>
          </a:p>
          <a:p>
            <a:r>
              <a:rPr lang="en-US" dirty="0"/>
              <a:t> </a:t>
            </a:r>
            <a:r>
              <a:rPr lang="en-US" dirty="0" smtClean="0"/>
              <a:t>   difference for correlated error obs.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For example, base for </a:t>
            </a:r>
            <a:r>
              <a:rPr lang="en-US" dirty="0" err="1" smtClean="0"/>
              <a:t>sondes</a:t>
            </a:r>
            <a:r>
              <a:rPr lang="en-US" dirty="0" smtClean="0"/>
              <a:t>, difference for radiances.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Difference </a:t>
            </a:r>
            <a:r>
              <a:rPr lang="en-US" dirty="0" err="1" smtClean="0"/>
              <a:t>obs</a:t>
            </a:r>
            <a:r>
              <a:rPr lang="en-US" dirty="0" smtClean="0"/>
              <a:t> allows assimilating before knowing correlated error characteristics.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0" y="0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Low-Order Dry Dynamical Core Summary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2186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4800600"/>
            <a:ext cx="9144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Anderson, J., Hoar, T., Raeder, K., Liu, H., Collins, N., Torn, R., Arellano, A., 2009: </a:t>
            </a:r>
            <a:r>
              <a:rPr lang="en-US" sz="2000" i="1" dirty="0" smtClean="0"/>
              <a:t>The Data Assimilation Research </a:t>
            </a:r>
            <a:r>
              <a:rPr lang="en-US" sz="2000" i="1" dirty="0" err="1" smtClean="0"/>
              <a:t>Testbed</a:t>
            </a:r>
            <a:r>
              <a:rPr lang="en-US" sz="2000" i="1" dirty="0" smtClean="0"/>
              <a:t>: A community facility.</a:t>
            </a:r>
          </a:p>
          <a:p>
            <a:pPr algn="ctr"/>
            <a:r>
              <a:rPr lang="en-US" sz="2000" dirty="0" smtClean="0"/>
              <a:t>BAMS, </a:t>
            </a:r>
            <a:r>
              <a:rPr lang="en-US" sz="2000" b="1" dirty="0" smtClean="0"/>
              <a:t>90</a:t>
            </a:r>
            <a:r>
              <a:rPr lang="en-US" sz="2000" dirty="0" smtClean="0"/>
              <a:t>, 1283—1296, </a:t>
            </a:r>
            <a:r>
              <a:rPr lang="en-US" sz="2000" dirty="0" err="1" smtClean="0"/>
              <a:t>doi</a:t>
            </a:r>
            <a:r>
              <a:rPr lang="en-US" sz="2000" dirty="0" smtClean="0"/>
              <a:t>: 10.1175/2009BAMS2618.1 </a:t>
            </a:r>
          </a:p>
          <a:p>
            <a:endParaRPr lang="en-US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266700" y="3886200"/>
            <a:ext cx="8610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algn="ctr" eaLnBrk="1" hangingPunct="1">
              <a:spcBef>
                <a:spcPct val="20000"/>
              </a:spcBef>
            </a:pPr>
            <a:r>
              <a:rPr lang="en-US" sz="3200" dirty="0" err="1" smtClean="0"/>
              <a:t>www.image.ucar.edu</a:t>
            </a:r>
            <a:r>
              <a:rPr lang="en-US" sz="3200" dirty="0"/>
              <a:t>/</a:t>
            </a:r>
            <a:r>
              <a:rPr lang="en-US" sz="3200" dirty="0" err="1"/>
              <a:t>DAReS</a:t>
            </a:r>
            <a:r>
              <a:rPr lang="en-US" sz="3200" dirty="0"/>
              <a:t>/</a:t>
            </a:r>
            <a:r>
              <a:rPr lang="en-US" sz="3200" dirty="0" smtClean="0"/>
              <a:t>DART</a:t>
            </a:r>
            <a:endParaRPr lang="en-US" sz="3200" dirty="0"/>
          </a:p>
        </p:txBody>
      </p:sp>
      <p:pic>
        <p:nvPicPr>
          <p:cNvPr id="6" name="Picture 4" descr="Dartboard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77950" y="1600200"/>
            <a:ext cx="6388100" cy="1889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itle 7"/>
          <p:cNvSpPr>
            <a:spLocks noGrp="1"/>
          </p:cNvSpPr>
          <p:nvPr>
            <p:ph type="title" idx="4294967295"/>
          </p:nvPr>
        </p:nvSpPr>
        <p:spPr>
          <a:xfrm>
            <a:off x="685800" y="381000"/>
            <a:ext cx="7772400" cy="838200"/>
          </a:xfrm>
        </p:spPr>
        <p:txBody>
          <a:bodyPr/>
          <a:lstStyle/>
          <a:p>
            <a:pPr rtl="0" eaLnBrk="0" fontAlgn="base" hangingPunct="0"/>
            <a:r>
              <a:rPr lang="en-US" sz="3200" kern="1200" dirty="0" smtClean="0">
                <a:solidFill>
                  <a:srgbClr val="000000"/>
                </a:solidFill>
                <a:effectLst/>
                <a:latin typeface="Arial"/>
                <a:ea typeface="ＭＳ Ｐゴシック"/>
                <a:cs typeface="ＭＳ Ｐゴシック"/>
              </a:rPr>
              <a:t>Learn more about DART at:</a:t>
            </a:r>
            <a:endParaRPr lang="en-US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90761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Observation Error Time Series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4800" y="762000"/>
            <a:ext cx="8610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Example: Correlated Error AR1 with Variance 1.</a:t>
            </a:r>
          </a:p>
          <a:p>
            <a:r>
              <a:rPr lang="en-US" dirty="0" smtClean="0"/>
              <a:t>           Single Step </a:t>
            </a:r>
            <a:r>
              <a:rPr lang="en-US" dirty="0" err="1" smtClean="0"/>
              <a:t>Cov</a:t>
            </a:r>
            <a:r>
              <a:rPr lang="en-US" dirty="0" smtClean="0"/>
              <a:t> 0.999. Fixed for all cases.</a:t>
            </a:r>
          </a:p>
          <a:p>
            <a:r>
              <a:rPr lang="en-US" dirty="0" smtClean="0"/>
              <a:t>Vary uncorrelated error variance, 10.0</a:t>
            </a:r>
          </a:p>
          <a:p>
            <a:r>
              <a:rPr lang="en-US" dirty="0" smtClean="0"/>
              <a:t>          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708" y="2590800"/>
            <a:ext cx="6157783" cy="350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151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1D Linear Exponential Growth Model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2876925"/>
              </p:ext>
            </p:extLst>
          </p:nvPr>
        </p:nvGraphicFramePr>
        <p:xfrm>
          <a:off x="2362200" y="1143000"/>
          <a:ext cx="1778000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8" name="Equation" r:id="rId4" imgW="711200" imgH="215900" progId="Equation.DSMT4">
                  <p:embed/>
                </p:oleObj>
              </mc:Choice>
              <mc:Fallback>
                <p:oleObj name="Equation" r:id="rId4" imgW="711200" imgH="2159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62200" y="1143000"/>
                        <a:ext cx="1778000" cy="539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TextBox 40"/>
          <p:cNvSpPr txBox="1"/>
          <p:nvPr/>
        </p:nvSpPr>
        <p:spPr>
          <a:xfrm>
            <a:off x="609600" y="762000"/>
            <a:ext cx="80772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True trajectory is always 0.</a:t>
            </a:r>
            <a:endParaRPr lang="en-US" dirty="0"/>
          </a:p>
          <a:p>
            <a:r>
              <a:rPr lang="en-US" dirty="0" smtClean="0"/>
              <a:t>Evolution is</a:t>
            </a:r>
            <a:endParaRPr lang="en-US" dirty="0"/>
          </a:p>
          <a:p>
            <a:r>
              <a:rPr lang="en-US" dirty="0" smtClean="0"/>
              <a:t>Perturbations grow exponentially in time. </a:t>
            </a:r>
            <a:endParaRPr lang="en-US" dirty="0"/>
          </a:p>
        </p:txBody>
      </p:sp>
      <p:pic>
        <p:nvPicPr>
          <p:cNvPr id="42" name="Picture 41" descr="exponential_growth_fig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2209800"/>
            <a:ext cx="62865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19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Assimilating Correlated Observations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066800" y="3962400"/>
            <a:ext cx="990600" cy="461665"/>
            <a:chOff x="2209800" y="2514600"/>
            <a:chExt cx="990600" cy="461665"/>
          </a:xfrm>
        </p:grpSpPr>
        <p:sp>
          <p:nvSpPr>
            <p:cNvPr id="3" name="TextBox 2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Obs1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286000" y="3962400"/>
            <a:ext cx="990600" cy="461665"/>
            <a:chOff x="2209800" y="2514600"/>
            <a:chExt cx="990600" cy="461665"/>
          </a:xfrm>
        </p:grpSpPr>
        <p:sp>
          <p:nvSpPr>
            <p:cNvPr id="11" name="TextBox 10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Obs2</a:t>
              </a:r>
              <a:endParaRPr lang="en-US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24400" y="3962400"/>
            <a:ext cx="990600" cy="461665"/>
            <a:chOff x="2209800" y="2514600"/>
            <a:chExt cx="990600" cy="461665"/>
          </a:xfrm>
        </p:grpSpPr>
        <p:sp>
          <p:nvSpPr>
            <p:cNvPr id="14" name="TextBox 13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Obs4</a:t>
              </a:r>
              <a:endParaRPr lang="en-US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943600" y="3962400"/>
            <a:ext cx="990600" cy="461665"/>
            <a:chOff x="2209800" y="2514600"/>
            <a:chExt cx="990600" cy="461665"/>
          </a:xfrm>
        </p:grpSpPr>
        <p:sp>
          <p:nvSpPr>
            <p:cNvPr id="17" name="TextBox 16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Obs5</a:t>
              </a:r>
              <a:endParaRPr lang="en-US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505200" y="3962400"/>
            <a:ext cx="990600" cy="461665"/>
            <a:chOff x="2209800" y="2514600"/>
            <a:chExt cx="990600" cy="461665"/>
          </a:xfrm>
        </p:grpSpPr>
        <p:sp>
          <p:nvSpPr>
            <p:cNvPr id="20" name="TextBox 19"/>
            <p:cNvSpPr txBox="1"/>
            <p:nvPr/>
          </p:nvSpPr>
          <p:spPr>
            <a:xfrm>
              <a:off x="2286000" y="25146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Obs3</a:t>
              </a:r>
              <a:endParaRPr lang="en-US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162800" y="3962400"/>
            <a:ext cx="990600" cy="830997"/>
            <a:chOff x="2209800" y="2514600"/>
            <a:chExt cx="990600" cy="830997"/>
          </a:xfrm>
        </p:grpSpPr>
        <p:sp>
          <p:nvSpPr>
            <p:cNvPr id="23" name="TextBox 22"/>
            <p:cNvSpPr txBox="1"/>
            <p:nvPr/>
          </p:nvSpPr>
          <p:spPr>
            <a:xfrm>
              <a:off x="2286000" y="2514600"/>
              <a:ext cx="9144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Obs6</a:t>
              </a:r>
            </a:p>
            <a:p>
              <a:endParaRPr lang="en-US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209800" y="2514600"/>
              <a:ext cx="990600" cy="457200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5492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sk-SK" smtClean="0">
                <a:latin typeface="Calibri"/>
                <a:ea typeface="+mn-ea"/>
                <a:cs typeface="+mn-cs"/>
              </a:rPr>
              <a:t>EGU, 20 Apr., 2016</a:t>
            </a:r>
            <a:endParaRPr lang="en-US" dirty="0"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-1"/>
            <a:ext cx="9144000" cy="523220"/>
          </a:xfrm>
          <a:prstGeom prst="rect">
            <a:avLst/>
          </a:prstGeom>
          <a:solidFill>
            <a:srgbClr val="3366F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Calibri"/>
              </a:rPr>
              <a:t>1D Exponential Growth Model Results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cs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12" y="1295400"/>
            <a:ext cx="4569460" cy="38582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" y="762000"/>
            <a:ext cx="876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Exact Smoother Result. Can’t do better than this.</a:t>
            </a:r>
            <a:endParaRPr lang="en-US" dirty="0"/>
          </a:p>
        </p:txBody>
      </p:sp>
      <p:pic>
        <p:nvPicPr>
          <p:cNvPr id="3" name="Picture 2" descr="ar1_error_fig0.01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5257800"/>
            <a:ext cx="1651000" cy="939800"/>
          </a:xfrm>
          <a:prstGeom prst="rect">
            <a:avLst/>
          </a:prstGeom>
        </p:spPr>
      </p:pic>
      <p:pic>
        <p:nvPicPr>
          <p:cNvPr id="7" name="Picture 6" descr="ar1_error_fig1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5257800"/>
            <a:ext cx="1651000" cy="939800"/>
          </a:xfrm>
          <a:prstGeom prst="rect">
            <a:avLst/>
          </a:prstGeom>
        </p:spPr>
      </p:pic>
      <p:pic>
        <p:nvPicPr>
          <p:cNvPr id="8" name="Picture 7" descr="ar1_error_fig0.1.eps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5257800"/>
            <a:ext cx="1651000" cy="939800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 bwMode="auto">
          <a:xfrm flipV="1">
            <a:off x="3352800" y="4800600"/>
            <a:ext cx="8382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2" name="Straight Arrow Connector 11"/>
          <p:cNvCxnSpPr/>
          <p:nvPr/>
        </p:nvCxnSpPr>
        <p:spPr bwMode="auto">
          <a:xfrm flipV="1">
            <a:off x="4724400" y="4800600"/>
            <a:ext cx="0" cy="3810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flipH="1" flipV="1">
            <a:off x="5410200" y="4800600"/>
            <a:ext cx="9144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127821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jla_ams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solidFill>
            <a:schemeClr val="tx1"/>
          </a:solidFill>
        </a:ln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2" charset="0"/>
            <a:ea typeface="ＭＳ Ｐゴシック" pitchFamily="-112" charset="-128"/>
            <a:cs typeface="ＭＳ Ｐゴシック" pitchFamily="-112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2" charset="0"/>
            <a:ea typeface="ＭＳ Ｐゴシック" pitchFamily="-112" charset="-128"/>
            <a:cs typeface="ＭＳ Ｐゴシック" pitchFamily="-112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jla_ams_mars.thmx</Template>
  <TotalTime>27300</TotalTime>
  <Words>3241</Words>
  <Application>Microsoft Macintosh PowerPoint</Application>
  <PresentationFormat>On-screen Show (4:3)</PresentationFormat>
  <Paragraphs>544</Paragraphs>
  <Slides>54</Slides>
  <Notes>54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56" baseType="lpstr">
      <vt:lpstr>jla_ams</vt:lpstr>
      <vt:lpstr>Equation</vt:lpstr>
      <vt:lpstr>Assimilating Observations with Spatially and Temporally Correlated Errors in a Global Atmospheric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Learn more about DART at:</vt:lpstr>
    </vt:vector>
  </TitlesOfParts>
  <Manager/>
  <Company>ncar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Assimilation Research Testbed Tutorial</dc:title>
  <dc:subject/>
  <dc:creator>ncar</dc:creator>
  <cp:keywords/>
  <dc:description/>
  <cp:lastModifiedBy>Jeff Anderson</cp:lastModifiedBy>
  <cp:revision>396</cp:revision>
  <cp:lastPrinted>2011-01-20T20:34:55Z</cp:lastPrinted>
  <dcterms:created xsi:type="dcterms:W3CDTF">2011-05-23T16:45:05Z</dcterms:created>
  <dcterms:modified xsi:type="dcterms:W3CDTF">2016-04-08T21:51:34Z</dcterms:modified>
  <cp:category/>
</cp:coreProperties>
</file>